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handoutMasterIdLst>
    <p:handoutMasterId r:id="rId28"/>
  </p:handoutMasterIdLst>
  <p:sldIdLst>
    <p:sldId id="256" r:id="rId2"/>
    <p:sldId id="273" r:id="rId3"/>
    <p:sldId id="290" r:id="rId4"/>
    <p:sldId id="276" r:id="rId5"/>
    <p:sldId id="291" r:id="rId6"/>
    <p:sldId id="292" r:id="rId7"/>
    <p:sldId id="293" r:id="rId8"/>
    <p:sldId id="294" r:id="rId9"/>
    <p:sldId id="295" r:id="rId10"/>
    <p:sldId id="275" r:id="rId11"/>
    <p:sldId id="301" r:id="rId12"/>
    <p:sldId id="285" r:id="rId13"/>
    <p:sldId id="286" r:id="rId14"/>
    <p:sldId id="288" r:id="rId15"/>
    <p:sldId id="302" r:id="rId16"/>
    <p:sldId id="281" r:id="rId17"/>
    <p:sldId id="284" r:id="rId18"/>
    <p:sldId id="303" r:id="rId19"/>
    <p:sldId id="304" r:id="rId20"/>
    <p:sldId id="299" r:id="rId21"/>
    <p:sldId id="305" r:id="rId22"/>
    <p:sldId id="306" r:id="rId23"/>
    <p:sldId id="296" r:id="rId24"/>
    <p:sldId id="277" r:id="rId25"/>
    <p:sldId id="27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9" autoAdjust="0"/>
    <p:restoredTop sz="95852" autoAdjust="0"/>
  </p:normalViewPr>
  <p:slideViewPr>
    <p:cSldViewPr snapToGrid="0">
      <p:cViewPr varScale="1">
        <p:scale>
          <a:sx n="74" d="100"/>
          <a:sy n="74" d="100"/>
        </p:scale>
        <p:origin x="1042" y="0"/>
      </p:cViewPr>
      <p:guideLst/>
    </p:cSldViewPr>
  </p:slideViewPr>
  <p:outlineViewPr>
    <p:cViewPr>
      <p:scale>
        <a:sx n="33" d="100"/>
        <a:sy n="33" d="100"/>
      </p:scale>
      <p:origin x="0" y="-5966"/>
    </p:cViewPr>
  </p:outlineViewPr>
  <p:notesTextViewPr>
    <p:cViewPr>
      <p:scale>
        <a:sx n="1" d="1"/>
        <a:sy n="1" d="1"/>
      </p:scale>
      <p:origin x="0" y="0"/>
    </p:cViewPr>
  </p:notesTextViewPr>
  <p:notesViewPr>
    <p:cSldViewPr snapToGrid="0">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t>02-04-2025</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t>‹#›</a:t>
            </a:fld>
            <a:endParaRPr lang="en-I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t>02-04-2025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t>‹#›</a:t>
            </a:fld>
            <a:endParaRPr lang="en-IN"/>
          </a:p>
        </p:txBody>
      </p:sp>
    </p:spTree>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p:nvPr>
        </p:nvSpPr>
        <p:spPr/>
        <p:txBody>
          <a:bodyPr/>
          <a:lstStyle/>
          <a:p>
            <a:r>
              <a:rPr lang="en-IN"/>
              <a:t>Hi to all</a:t>
            </a:r>
          </a:p>
        </p:txBody>
      </p:sp>
      <p:sp>
        <p:nvSpPr>
          <p:cNvPr id="5" name="Slide Number Placeholder 4"/>
          <p:cNvSpPr>
            <a:spLocks noGrp="1"/>
          </p:cNvSpPr>
          <p:nvPr>
            <p:ph type="sldNum" sz="quarter" idx="5"/>
          </p:nvPr>
        </p:nvSpPr>
        <p:spPr/>
        <p:txBody>
          <a:bodyPr/>
          <a:lstStyle/>
          <a:p>
            <a:fld id="{41FFBC11-2ED2-450E-A0CC-CEA7380C613F}" type="slidenum">
              <a:rPr lang="en-IN" smtClean="0"/>
              <a:t>4</a:t>
            </a:fld>
            <a:endParaRPr lang="en-IN"/>
          </a:p>
        </p:txBody>
      </p:sp>
    </p:spTree>
    <p:extLst>
      <p:ext uri="{BB962C8B-B14F-4D97-AF65-F5344CB8AC3E}">
        <p14:creationId xmlns:p14="http://schemas.microsoft.com/office/powerpoint/2010/main" val="1407545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p:nvPr>
        </p:nvSpPr>
        <p:spPr/>
        <p:txBody>
          <a:bodyPr/>
          <a:lstStyle/>
          <a:p>
            <a:r>
              <a:rPr lang="en-IN"/>
              <a:t>Hi to all</a:t>
            </a:r>
          </a:p>
        </p:txBody>
      </p:sp>
      <p:sp>
        <p:nvSpPr>
          <p:cNvPr id="5" name="Slide Number Placeholder 4"/>
          <p:cNvSpPr>
            <a:spLocks noGrp="1"/>
          </p:cNvSpPr>
          <p:nvPr>
            <p:ph type="sldNum" sz="quarter" idx="5"/>
          </p:nvPr>
        </p:nvSpPr>
        <p:spPr/>
        <p:txBody>
          <a:bodyPr/>
          <a:lstStyle/>
          <a:p>
            <a:fld id="{41FFBC11-2ED2-450E-A0CC-CEA7380C613F}" type="slidenum">
              <a:rPr lang="en-IN" smtClean="0"/>
              <a:t>10</a:t>
            </a:fld>
            <a:endParaRPr lang="en-IN"/>
          </a:p>
        </p:txBody>
      </p:sp>
    </p:spTree>
    <p:extLst>
      <p:ext uri="{BB962C8B-B14F-4D97-AF65-F5344CB8AC3E}">
        <p14:creationId xmlns:p14="http://schemas.microsoft.com/office/powerpoint/2010/main" val="1121571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p:cNvSpPr txBox="1"/>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p:cNvSpPr txBox="1"/>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p:cNvSpPr txBox="1"/>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p:cNvSpPr txBox="1"/>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p:cNvSpPr txBox="1"/>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p:cNvSpPr txBox="1"/>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 (AI &amp; ML)</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p:cNvSpPr txBox="1"/>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p:cNvSpPr txBox="1"/>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p:cNvSpPr txBox="1"/>
          <p:nvPr userDrawn="1"/>
        </p:nvSpPr>
        <p:spPr>
          <a:xfrm>
            <a:off x="-1" y="0"/>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chemeClr val="bg1"/>
                </a:solidFill>
                <a:latin typeface="Times New Roman" panose="02020603050405020304" pitchFamily="18" charset="0"/>
                <a:cs typeface="Times New Roman" panose="02020603050405020304" pitchFamily="18" charset="0"/>
              </a:rPr>
              <a:t>Prediction of Smart Phone Addiction Among Students Using Gradient Boosting Algorithm </a:t>
            </a:r>
            <a:endParaRPr lang="en-IN" sz="1600" b="1" i="1" dirty="0">
              <a:solidFill>
                <a:schemeClr val="bg1"/>
              </a:solidFill>
              <a:effectLst/>
              <a:latin typeface="Times New Roman" panose="02020603050405020304" pitchFamily="18" charset="0"/>
              <a:cs typeface="Times New Roman" panose="02020603050405020304" pitchFamily="18" charset="0"/>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p:cNvSpPr txBox="1"/>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B - 03</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p:nvPr/>
        </p:nvSpPr>
        <p:spPr>
          <a:xfrm>
            <a:off x="6095991"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M. Subahan </a:t>
            </a:r>
          </a:p>
          <a:p>
            <a:pPr>
              <a:spcBef>
                <a:spcPts val="300"/>
              </a:spcBef>
            </a:pPr>
            <a:r>
              <a:rPr lang="en-US" sz="1200" b="0" dirty="0"/>
              <a:t>Roll No. 224G5A3312</a:t>
            </a:r>
          </a:p>
        </p:txBody>
      </p:sp>
      <p:sp>
        <p:nvSpPr>
          <p:cNvPr id="6" name="Subtitle 11"/>
          <p:cNvSpPr txBox="1"/>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Mr. K. </a:t>
            </a:r>
            <a:r>
              <a:rPr lang="en-US" sz="2400" b="0" dirty="0" err="1">
                <a:effectLst>
                  <a:outerShdw blurRad="38100" dist="38100" dir="2700000" algn="tl">
                    <a:srgbClr val="000000">
                      <a:alpha val="43137"/>
                    </a:srgbClr>
                  </a:outerShdw>
                </a:effectLst>
              </a:rPr>
              <a:t>Kondanna,</a:t>
            </a:r>
            <a:r>
              <a:rPr lang="en-US" sz="2400" b="0" baseline="-25000" dirty="0" err="1">
                <a:effectLst>
                  <a:outerShdw blurRad="38100" dist="38100" dir="2700000" algn="tl">
                    <a:srgbClr val="000000">
                      <a:alpha val="43137"/>
                    </a:srgbClr>
                  </a:outerShdw>
                </a:effectLst>
              </a:rPr>
              <a:t>M.Tech</a:t>
            </a:r>
            <a:r>
              <a:rPr lang="en-US" sz="2400" b="0" baseline="-25000" dirty="0">
                <a:effectLst>
                  <a:outerShdw blurRad="38100" dist="38100" dir="2700000" algn="tl">
                    <a:srgbClr val="000000">
                      <a:alpha val="43137"/>
                    </a:srgbClr>
                  </a:outerShdw>
                </a:effectLst>
              </a:rPr>
              <a:t>(</a:t>
            </a:r>
            <a:r>
              <a:rPr lang="en-US" sz="2400" b="0" baseline="-25000" dirty="0" err="1">
                <a:effectLst>
                  <a:outerShdw blurRad="38100" dist="38100" dir="2700000" algn="tl">
                    <a:srgbClr val="000000">
                      <a:alpha val="43137"/>
                    </a:srgbClr>
                  </a:outerShdw>
                </a:effectLst>
              </a:rPr>
              <a:t>Ph.D</a:t>
            </a:r>
            <a:r>
              <a:rPr lang="en-US" sz="2400" b="0" baseline="-25000" dirty="0">
                <a:effectLst>
                  <a:outerShdw blurRad="38100" dist="38100" dir="2700000" algn="tl">
                    <a:srgbClr val="000000">
                      <a:alpha val="43137"/>
                    </a:srgbClr>
                  </a:outerShdw>
                </a:effectLst>
              </a:rPr>
              <a:t>)</a:t>
            </a:r>
            <a:endParaRPr lang="en-IN" sz="2400" b="0" baseline="-2500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p:nvPr/>
        </p:nvSpPr>
        <p:spPr>
          <a:xfrm>
            <a:off x="1514475" y="5162533"/>
            <a:ext cx="9163049" cy="1427181"/>
          </a:xfrm>
          <a:prstGeom prst="rect">
            <a:avLst/>
          </a:prstGeom>
        </p:spPr>
        <p:txBody>
          <a:bodyPr vert="horz" lIns="91440" tIns="45720" rIns="91440" bIns="45720" rtlCol="0">
            <a:normAutofit fontScale="5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a:t>
            </a:r>
            <a:r>
              <a:rPr lang="en-IN" altLang="en-US" sz="4200" b="0" dirty="0">
                <a:effectLst>
                  <a:outerShdw blurRad="38100" dist="38100" dir="2700000" algn="tl">
                    <a:srgbClr val="000000">
                      <a:alpha val="43137"/>
                    </a:srgbClr>
                  </a:outerShdw>
                </a:effectLst>
              </a:rPr>
              <a:t>AI &amp; ML</a:t>
            </a:r>
            <a:r>
              <a:rPr lang="en-US" sz="4200" b="0" dirty="0">
                <a:effectLst>
                  <a:outerShdw blurRad="38100" dist="38100" dir="2700000" algn="tl">
                    <a:srgbClr val="000000">
                      <a:alpha val="43137"/>
                    </a:srgbClr>
                  </a:outerShdw>
                </a:effectLst>
              </a:rPr>
              <a:t>)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err="1"/>
              <a:t>Rotarypuram</a:t>
            </a:r>
            <a:r>
              <a:rPr lang="en-US" sz="2300" dirty="0"/>
              <a:t> Village, B K </a:t>
            </a:r>
            <a:r>
              <a:rPr lang="en-US" sz="2300" dirty="0" err="1"/>
              <a:t>Samudram</a:t>
            </a:r>
            <a:r>
              <a:rPr lang="en-US" sz="2300" dirty="0"/>
              <a:t> Mandal, </a:t>
            </a:r>
            <a:r>
              <a:rPr lang="en-US" sz="2300" dirty="0" err="1"/>
              <a:t>Ananthapuramu</a:t>
            </a:r>
            <a:r>
              <a:rPr lang="en-US" sz="2300" dirty="0"/>
              <a:t> – 515701.</a:t>
            </a:r>
          </a:p>
          <a:p>
            <a:pPr>
              <a:spcAft>
                <a:spcPts val="100"/>
              </a:spcAft>
            </a:pPr>
            <a:r>
              <a:rPr lang="en-US" sz="2500" dirty="0">
                <a:solidFill>
                  <a:schemeClr val="accent1">
                    <a:lumMod val="50000"/>
                  </a:schemeClr>
                </a:solidFill>
              </a:rPr>
              <a:t>2024 - 2025</a:t>
            </a:r>
            <a:endParaRPr lang="en-US" sz="2500" b="0" dirty="0"/>
          </a:p>
          <a:p>
            <a:endParaRPr lang="en-IN" b="0" dirty="0"/>
          </a:p>
        </p:txBody>
      </p:sp>
      <p:sp>
        <p:nvSpPr>
          <p:cNvPr id="12" name="Subtitle 11"/>
          <p:cNvSpPr txBox="1"/>
          <p:nvPr/>
        </p:nvSpPr>
        <p:spPr>
          <a:xfrm>
            <a:off x="3574384"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B. Sruthi</a:t>
            </a:r>
          </a:p>
          <a:p>
            <a:pPr>
              <a:spcBef>
                <a:spcPts val="300"/>
              </a:spcBef>
            </a:pPr>
            <a:r>
              <a:rPr lang="en-US" sz="1200" b="0" dirty="0"/>
              <a:t>Roll No. 214G1A33A5</a:t>
            </a:r>
          </a:p>
        </p:txBody>
      </p:sp>
      <p:sp>
        <p:nvSpPr>
          <p:cNvPr id="13" name="Subtitle 11"/>
          <p:cNvSpPr txBox="1"/>
          <p:nvPr/>
        </p:nvSpPr>
        <p:spPr>
          <a:xfrm>
            <a:off x="8617598" y="1783000"/>
            <a:ext cx="2382924" cy="584534"/>
          </a:xfrm>
          <a:prstGeom prst="rect">
            <a:avLst/>
          </a:prstGeom>
        </p:spPr>
        <p:txBody>
          <a:bodyPr vert="horz" lIns="91440" tIns="45720" rIns="91440" bIns="45720" rtlCol="0">
            <a:normAutofit fontScale="850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K. Santosh Kumar</a:t>
            </a:r>
          </a:p>
          <a:p>
            <a:pPr>
              <a:spcBef>
                <a:spcPts val="300"/>
              </a:spcBef>
            </a:pPr>
            <a:r>
              <a:rPr lang="en-US" sz="1200" b="0" dirty="0"/>
              <a:t>Roll No. 214G1A3390</a:t>
            </a:r>
          </a:p>
        </p:txBody>
      </p:sp>
      <p:sp>
        <p:nvSpPr>
          <p:cNvPr id="14" name="Subtitle 11"/>
          <p:cNvSpPr txBox="1"/>
          <p:nvPr/>
        </p:nvSpPr>
        <p:spPr>
          <a:xfrm>
            <a:off x="1191460"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P. Vasundhara</a:t>
            </a:r>
          </a:p>
          <a:p>
            <a:pPr>
              <a:spcBef>
                <a:spcPts val="300"/>
              </a:spcBef>
            </a:pPr>
            <a:r>
              <a:rPr lang="en-US" sz="1200" b="0" dirty="0"/>
              <a:t>Roll No. 214G1A33B6</a:t>
            </a:r>
          </a:p>
        </p:txBody>
      </p:sp>
      <p:sp>
        <p:nvSpPr>
          <p:cNvPr id="17" name="Rectangle: Rounded Corners 16"/>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3000" dirty="0">
                <a:latin typeface="Times New Roman" panose="02020603050405020304" pitchFamily="18" charset="0"/>
                <a:cs typeface="Times New Roman" panose="02020603050405020304" pitchFamily="18" charset="0"/>
              </a:rPr>
              <a:t>Prediction of Smart Phone Addiction Among Students Using Gradient Boosting Algorithm</a:t>
            </a:r>
            <a:endParaRPr lang="en-IN" sz="3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 name="Rectangle 17"/>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105" y="3477046"/>
            <a:ext cx="1843673" cy="168548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System</a:t>
            </a:r>
            <a:endParaRPr lang="en-IN" dirty="0"/>
          </a:p>
        </p:txBody>
      </p:sp>
      <p:sp>
        <p:nvSpPr>
          <p:cNvPr id="7" name="Content Placeholder 2"/>
          <p:cNvSpPr>
            <a:spLocks noGrp="1"/>
          </p:cNvSpPr>
          <p:nvPr>
            <p:ph idx="1"/>
          </p:nvPr>
        </p:nvSpPr>
        <p:spPr>
          <a:xfrm>
            <a:off x="199505" y="1097279"/>
            <a:ext cx="11779135" cy="5394960"/>
          </a:xfrm>
        </p:spPr>
        <p:txBody>
          <a:bodyPr>
            <a:noAutofit/>
          </a:bodyPr>
          <a:lstStyle/>
          <a:p>
            <a:pPr>
              <a:buFont typeface="Arial" panose="020B0604020202020204" pitchFamily="34" charset="0"/>
              <a:buChar char="•"/>
            </a:pPr>
            <a:r>
              <a:rPr lang="en-US" sz="2200" dirty="0"/>
              <a:t>The proposed system aims to overcome the limitations of traditional mobile addiction detection methods by using machine learning and real-time data analytics.</a:t>
            </a:r>
          </a:p>
          <a:p>
            <a:pPr>
              <a:buFont typeface="Arial" panose="020B0604020202020204" pitchFamily="34" charset="0"/>
              <a:buChar char="•"/>
            </a:pPr>
            <a:r>
              <a:rPr lang="en-US" sz="2200" dirty="0"/>
              <a:t>It employs the Gradient Boosting Algorithm, an ensemble technique that builds models sequentially to improve prediction accuracy. Among its variants—</a:t>
            </a:r>
            <a:r>
              <a:rPr lang="en-US" sz="2200" dirty="0" err="1"/>
              <a:t>XGBoost</a:t>
            </a:r>
            <a:r>
              <a:rPr lang="en-US" sz="2200" dirty="0"/>
              <a:t>, </a:t>
            </a:r>
            <a:r>
              <a:rPr lang="en-US" sz="2200" dirty="0" err="1"/>
              <a:t>LightGBM</a:t>
            </a:r>
            <a:r>
              <a:rPr lang="en-US" sz="2200" dirty="0"/>
              <a:t>, and </a:t>
            </a:r>
            <a:r>
              <a:rPr lang="en-US" sz="2200" dirty="0" err="1"/>
              <a:t>CatBoost</a:t>
            </a:r>
            <a:r>
              <a:rPr lang="en-US" sz="2200" dirty="0"/>
              <a:t>—this project uses </a:t>
            </a:r>
            <a:r>
              <a:rPr lang="en-US" sz="2200" dirty="0" err="1"/>
              <a:t>CatBoost</a:t>
            </a:r>
            <a:r>
              <a:rPr lang="en-US" sz="2200" dirty="0"/>
              <a:t>, which is well-suited for handling categorical data.</a:t>
            </a:r>
          </a:p>
          <a:p>
            <a:pPr>
              <a:buFont typeface="Arial" panose="020B0604020202020204" pitchFamily="34" charset="0"/>
              <a:buChar char="•"/>
            </a:pPr>
            <a:r>
              <a:rPr lang="en-US" sz="2200" dirty="0"/>
              <a:t>To detect smartphone addiction among students, the system analyzes data such as sleep patterns, stress levels, screen time, app usage, and academic performance, along with demographic and psychosocial factors.</a:t>
            </a:r>
          </a:p>
          <a:p>
            <a:pPr>
              <a:buFont typeface="Arial" panose="020B0604020202020204" pitchFamily="34" charset="0"/>
              <a:buChar char="•"/>
            </a:pPr>
            <a:r>
              <a:rPr lang="en-IN" sz="2200" dirty="0"/>
              <a:t>By training the model on historical data, the system can accurately predict the likelihood of addiction in real-time, providing personalized alerts and recommendations to users. This method not only improves the accuracy of addiction detection but also allows for continuous monitoring, offering timely interventions before the addiction escalates. </a:t>
            </a:r>
          </a:p>
          <a:p>
            <a:pPr>
              <a:buFont typeface="Arial" panose="020B0604020202020204" pitchFamily="34" charset="0"/>
              <a:buChar char="•"/>
            </a:pPr>
            <a:r>
              <a:rPr lang="en-US" sz="2200" dirty="0"/>
              <a:t>The system can be extended to monitor behavior in real-time and generate alerts or recommendations when signs of addiction are detected, allowing timely interventions by educators, parents, or counselors.</a:t>
            </a:r>
            <a:r>
              <a:rPr lang="en-IN" sz="2200" dirty="0"/>
              <a:t>The system’s ability to adapt to individual </a:t>
            </a:r>
            <a:r>
              <a:rPr lang="en-IN" sz="2200" dirty="0" err="1"/>
              <a:t>behavior</a:t>
            </a:r>
            <a:r>
              <a:rPr lang="en-IN" sz="2200" dirty="0"/>
              <a:t> patterns ensures a more tailored and proactive approach, overcoming the shortcomings of traditional methods.</a:t>
            </a:r>
            <a:endParaRPr lang="en-US"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A2AEA-F755-E129-C6C6-C5EF13E3F625}"/>
              </a:ext>
            </a:extLst>
          </p:cNvPr>
          <p:cNvSpPr>
            <a:spLocks noGrp="1"/>
          </p:cNvSpPr>
          <p:nvPr>
            <p:ph type="title"/>
          </p:nvPr>
        </p:nvSpPr>
        <p:spPr/>
        <p:txBody>
          <a:bodyPr/>
          <a:lstStyle/>
          <a:p>
            <a:r>
              <a:rPr lang="en-US" sz="4000" dirty="0" err="1"/>
              <a:t>CatBoost</a:t>
            </a:r>
            <a:r>
              <a:rPr lang="en-US" sz="4000" dirty="0"/>
              <a:t> algorithm</a:t>
            </a:r>
            <a:endParaRPr lang="en-IN" sz="4000" dirty="0"/>
          </a:p>
        </p:txBody>
      </p:sp>
      <p:pic>
        <p:nvPicPr>
          <p:cNvPr id="4" name="Content Placeholder 3">
            <a:extLst>
              <a:ext uri="{FF2B5EF4-FFF2-40B4-BE49-F238E27FC236}">
                <a16:creationId xmlns:a16="http://schemas.microsoft.com/office/drawing/2014/main" id="{01478E1A-E7DF-5A86-608F-98C03E3E6FD9}"/>
              </a:ext>
            </a:extLst>
          </p:cNvPr>
          <p:cNvPicPr>
            <a:picLocks noGrp="1" noChangeAspect="1"/>
          </p:cNvPicPr>
          <p:nvPr>
            <p:ph idx="1"/>
          </p:nvPr>
        </p:nvPicPr>
        <p:blipFill>
          <a:blip r:embed="rId2"/>
          <a:stretch>
            <a:fillRect/>
          </a:stretch>
        </p:blipFill>
        <p:spPr>
          <a:xfrm>
            <a:off x="6669225" y="2598081"/>
            <a:ext cx="5249111" cy="1902117"/>
          </a:xfrm>
          <a:prstGeom prst="rect">
            <a:avLst/>
          </a:prstGeom>
        </p:spPr>
      </p:pic>
      <p:sp>
        <p:nvSpPr>
          <p:cNvPr id="6" name="Rectangle 1">
            <a:extLst>
              <a:ext uri="{FF2B5EF4-FFF2-40B4-BE49-F238E27FC236}">
                <a16:creationId xmlns:a16="http://schemas.microsoft.com/office/drawing/2014/main" id="{E68DA939-5911-F83D-B4A1-9B0F267010C4}"/>
              </a:ext>
            </a:extLst>
          </p:cNvPr>
          <p:cNvSpPr>
            <a:spLocks noChangeArrowheads="1"/>
          </p:cNvSpPr>
          <p:nvPr/>
        </p:nvSpPr>
        <p:spPr bwMode="auto">
          <a:xfrm>
            <a:off x="182880" y="1156498"/>
            <a:ext cx="6667098"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CatBoost</a:t>
            </a: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 a gradient boosting algorithm that handles categorical data efficiently without manual preprocessing.</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uses ordered boosting to prevent data leakage by learning without future information.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Categorical features are encoded using ordered target statistics based on conditional probabilities.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Supports symmetric tree structures for faster training and improved model stability.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Handles missing values, offers automatic hyperparameter tuning, and supports GPU/CPU training.</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Includes regularization techniques to reduce overfitting and works well for both classification and regression tasks.</a:t>
            </a:r>
          </a:p>
        </p:txBody>
      </p:sp>
    </p:spTree>
    <p:extLst>
      <p:ext uri="{BB962C8B-B14F-4D97-AF65-F5344CB8AC3E}">
        <p14:creationId xmlns:p14="http://schemas.microsoft.com/office/powerpoint/2010/main" val="4263846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81FD2-2CA9-7768-A0E7-E4B760459BCF}"/>
              </a:ext>
            </a:extLst>
          </p:cNvPr>
          <p:cNvSpPr>
            <a:spLocks noGrp="1"/>
          </p:cNvSpPr>
          <p:nvPr>
            <p:ph type="title"/>
          </p:nvPr>
        </p:nvSpPr>
        <p:spPr>
          <a:xfrm>
            <a:off x="-2" y="248801"/>
            <a:ext cx="12192000" cy="714892"/>
          </a:xfrm>
        </p:spPr>
        <p:txBody>
          <a:bodyPr/>
          <a:lstStyle/>
          <a:p>
            <a:r>
              <a:rPr lang="en-US" sz="4000" dirty="0"/>
              <a:t>W</a:t>
            </a:r>
            <a:r>
              <a:rPr lang="en-IN" sz="4000" dirty="0" err="1"/>
              <a:t>orkflow</a:t>
            </a:r>
            <a:r>
              <a:rPr lang="en-IN" sz="4000" dirty="0"/>
              <a:t> of System</a:t>
            </a:r>
          </a:p>
        </p:txBody>
      </p:sp>
      <p:sp>
        <p:nvSpPr>
          <p:cNvPr id="14" name="AutoShape 22">
            <a:extLst>
              <a:ext uri="{FF2B5EF4-FFF2-40B4-BE49-F238E27FC236}">
                <a16:creationId xmlns:a16="http://schemas.microsoft.com/office/drawing/2014/main" id="{2350E718-ADEC-1004-F7E1-2D29E9C129B0}"/>
              </a:ext>
            </a:extLst>
          </p:cNvPr>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pPr marL="0" indent="0">
              <a:buNone/>
            </a:pPr>
            <a:r>
              <a:rPr lang="en-IN" sz="200" dirty="0"/>
              <a:t>.</a:t>
            </a:r>
          </a:p>
        </p:txBody>
      </p:sp>
      <p:pic>
        <p:nvPicPr>
          <p:cNvPr id="18" name="Picture 17">
            <a:extLst>
              <a:ext uri="{FF2B5EF4-FFF2-40B4-BE49-F238E27FC236}">
                <a16:creationId xmlns:a16="http://schemas.microsoft.com/office/drawing/2014/main" id="{A8475D2D-6A17-7006-1769-953F88B3F816}"/>
              </a:ext>
            </a:extLst>
          </p:cNvPr>
          <p:cNvPicPr>
            <a:picLocks noChangeAspect="1"/>
          </p:cNvPicPr>
          <p:nvPr/>
        </p:nvPicPr>
        <p:blipFill>
          <a:blip r:embed="rId2"/>
          <a:stretch>
            <a:fillRect/>
          </a:stretch>
        </p:blipFill>
        <p:spPr>
          <a:xfrm>
            <a:off x="6478734" y="1379037"/>
            <a:ext cx="5215612" cy="4644625"/>
          </a:xfrm>
          <a:prstGeom prst="rect">
            <a:avLst/>
          </a:prstGeom>
        </p:spPr>
      </p:pic>
      <p:sp>
        <p:nvSpPr>
          <p:cNvPr id="3" name="Rectangle 1">
            <a:extLst>
              <a:ext uri="{FF2B5EF4-FFF2-40B4-BE49-F238E27FC236}">
                <a16:creationId xmlns:a16="http://schemas.microsoft.com/office/drawing/2014/main" id="{4213CEA3-3D4C-C3AF-261E-A0B5A33C30C4}"/>
              </a:ext>
            </a:extLst>
          </p:cNvPr>
          <p:cNvSpPr>
            <a:spLocks noChangeArrowheads="1"/>
          </p:cNvSpPr>
          <p:nvPr/>
        </p:nvSpPr>
        <p:spPr bwMode="auto">
          <a:xfrm>
            <a:off x="199505" y="1285304"/>
            <a:ext cx="5994935"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Enables real-time tracking of mobile usage for immediate detection of addictive behaviors.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Uses objective device data (e.g., screen time, app usage) to eliminate self-report bias.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and scalable, capable of analyzing large datasets efficiently.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Supports early detection and proactive intervention to prevent addiction escalation.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Delivers personalized alerts and recommendations based on user behavior patterns.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Offers continuous monitoring, adapting to individual usage habits for more accurate assessments.</a:t>
            </a:r>
          </a:p>
        </p:txBody>
      </p:sp>
    </p:spTree>
    <p:extLst>
      <p:ext uri="{BB962C8B-B14F-4D97-AF65-F5344CB8AC3E}">
        <p14:creationId xmlns:p14="http://schemas.microsoft.com/office/powerpoint/2010/main" val="2696443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D84E8-4FAA-BEDD-3D8C-B636F51A83A1}"/>
              </a:ext>
            </a:extLst>
          </p:cNvPr>
          <p:cNvSpPr>
            <a:spLocks noGrp="1"/>
          </p:cNvSpPr>
          <p:nvPr>
            <p:ph type="title"/>
          </p:nvPr>
        </p:nvSpPr>
        <p:spPr/>
        <p:txBody>
          <a:bodyPr/>
          <a:lstStyle/>
          <a:p>
            <a:r>
              <a:rPr lang="en-US" dirty="0"/>
              <a:t>P</a:t>
            </a:r>
            <a:r>
              <a:rPr lang="en-IN" dirty="0" err="1"/>
              <a:t>lanning</a:t>
            </a:r>
            <a:endParaRPr lang="en-IN" dirty="0"/>
          </a:p>
        </p:txBody>
      </p:sp>
      <p:sp>
        <p:nvSpPr>
          <p:cNvPr id="4" name="AutoShape 2">
            <a:extLst>
              <a:ext uri="{FF2B5EF4-FFF2-40B4-BE49-F238E27FC236}">
                <a16:creationId xmlns:a16="http://schemas.microsoft.com/office/drawing/2014/main" id="{7B86240F-D7E6-44DD-D57A-D1EE83ACBC10}"/>
              </a:ext>
            </a:extLst>
          </p:cNvPr>
          <p:cNvSpPr>
            <a:spLocks noGrp="1" noChangeAspect="1" noChangeArrowheads="1"/>
          </p:cNvSpPr>
          <p:nvPr>
            <p:ph idx="1"/>
          </p:nvPr>
        </p:nvSpPr>
        <p:spPr bwMode="auto">
          <a:xfrm>
            <a:off x="206430" y="986819"/>
            <a:ext cx="11779135" cy="44353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pPr marL="0" indent="0">
              <a:buNone/>
            </a:pPr>
            <a:r>
              <a:rPr lang="en-IN" sz="100" dirty="0"/>
              <a:t>..</a:t>
            </a:r>
          </a:p>
        </p:txBody>
      </p:sp>
      <p:sp>
        <p:nvSpPr>
          <p:cNvPr id="5" name="Rectangle 2">
            <a:extLst>
              <a:ext uri="{FF2B5EF4-FFF2-40B4-BE49-F238E27FC236}">
                <a16:creationId xmlns:a16="http://schemas.microsoft.com/office/drawing/2014/main" id="{59E289B7-9147-F350-0A34-85FC0E421A81}"/>
              </a:ext>
            </a:extLst>
          </p:cNvPr>
          <p:cNvSpPr>
            <a:spLocks noChangeArrowheads="1"/>
          </p:cNvSpPr>
          <p:nvPr/>
        </p:nvSpPr>
        <p:spPr bwMode="auto">
          <a:xfrm>
            <a:off x="206430" y="1286978"/>
            <a:ext cx="11430000"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Initial data collected through structured surveys, questionnaires, and mobile usage tracking tools.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Preprocessing involved cleaning data, handling missing values, encoding categorical variables, and scaling.</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Planned to implement Decision Tree, Random Forest, and </a:t>
            </a:r>
            <a:r>
              <a:rPr kumimoji="0" lang="en-US" altLang="en-US" sz="22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CatBoost</a:t>
            </a: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models for prediction and comparison.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Evaluation planned using accuracy, precision, recall, F1-score, and confusion matrix for model performance.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Followed a structured ML pipeline: Data Collection → Preprocessing → Training → Evaluation → UI Deployment.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planned to be scalable and capable of real-time analysis with minimal manual intervention.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web interface using Django was planned to make the model accessible and user-friendly.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Ensured focus on data privacy, ethical usage, and secure handling of sensitive user information.</a:t>
            </a:r>
          </a:p>
        </p:txBody>
      </p:sp>
    </p:spTree>
    <p:extLst>
      <p:ext uri="{BB962C8B-B14F-4D97-AF65-F5344CB8AC3E}">
        <p14:creationId xmlns:p14="http://schemas.microsoft.com/office/powerpoint/2010/main" val="2475399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7D8D-9708-2199-15AA-BCAE4C4452CD}"/>
              </a:ext>
            </a:extLst>
          </p:cNvPr>
          <p:cNvSpPr>
            <a:spLocks noGrp="1"/>
          </p:cNvSpPr>
          <p:nvPr>
            <p:ph type="title"/>
          </p:nvPr>
        </p:nvSpPr>
        <p:spPr/>
        <p:txBody>
          <a:bodyPr/>
          <a:lstStyle/>
          <a:p>
            <a:r>
              <a:rPr lang="en-IN" dirty="0"/>
              <a:t>System Requirements</a:t>
            </a:r>
          </a:p>
        </p:txBody>
      </p:sp>
      <p:sp>
        <p:nvSpPr>
          <p:cNvPr id="3" name="Content Placeholder 2">
            <a:extLst>
              <a:ext uri="{FF2B5EF4-FFF2-40B4-BE49-F238E27FC236}">
                <a16:creationId xmlns:a16="http://schemas.microsoft.com/office/drawing/2014/main" id="{A50E5A84-B00D-768E-48C6-615BC43B2822}"/>
              </a:ext>
            </a:extLst>
          </p:cNvPr>
          <p:cNvSpPr>
            <a:spLocks noGrp="1"/>
          </p:cNvSpPr>
          <p:nvPr>
            <p:ph idx="1"/>
          </p:nvPr>
        </p:nvSpPr>
        <p:spPr/>
        <p:txBody>
          <a:bodyPr/>
          <a:lstStyle/>
          <a:p>
            <a:r>
              <a:rPr lang="en-IN" dirty="0"/>
              <a:t>Software Requirements:</a:t>
            </a:r>
          </a:p>
          <a:p>
            <a:pPr>
              <a:buFont typeface="Wingdings" panose="05000000000000000000" pitchFamily="2" charset="2"/>
              <a:buChar char="§"/>
            </a:pPr>
            <a:r>
              <a:rPr lang="en-IN" sz="2100" dirty="0"/>
              <a:t>Operating System :  windows 10/11</a:t>
            </a:r>
          </a:p>
          <a:p>
            <a:pPr>
              <a:buFont typeface="Wingdings" panose="05000000000000000000" pitchFamily="2" charset="2"/>
              <a:buChar char="§"/>
            </a:pPr>
            <a:r>
              <a:rPr lang="en-IN" sz="2100" dirty="0"/>
              <a:t>Coding Language :  Python 3.12.0</a:t>
            </a:r>
          </a:p>
          <a:p>
            <a:pPr>
              <a:buFont typeface="Wingdings" panose="05000000000000000000" pitchFamily="2" charset="2"/>
              <a:buChar char="§"/>
            </a:pPr>
            <a:r>
              <a:rPr lang="en-IN" sz="2100" dirty="0"/>
              <a:t>Frontend               :   HTML ,CSS ,JavaScript</a:t>
            </a:r>
          </a:p>
          <a:p>
            <a:pPr>
              <a:buFont typeface="Wingdings" panose="05000000000000000000" pitchFamily="2" charset="2"/>
              <a:buChar char="§"/>
            </a:pPr>
            <a:r>
              <a:rPr lang="en-IN" sz="2100" dirty="0"/>
              <a:t>Backend               :    </a:t>
            </a:r>
            <a:r>
              <a:rPr lang="en-IN" sz="2100" dirty="0" err="1"/>
              <a:t>Django,Python</a:t>
            </a:r>
            <a:r>
              <a:rPr lang="en-IN" sz="2100" dirty="0"/>
              <a:t>,</a:t>
            </a:r>
          </a:p>
          <a:p>
            <a:r>
              <a:rPr lang="en-IN" dirty="0"/>
              <a:t>Hardware Requirements:</a:t>
            </a:r>
          </a:p>
          <a:p>
            <a:pPr>
              <a:buFont typeface="Wingdings" panose="05000000000000000000" pitchFamily="2" charset="2"/>
              <a:buChar char="§"/>
            </a:pPr>
            <a:r>
              <a:rPr lang="en-IN" sz="2100" dirty="0"/>
              <a:t>Input devices        :   Keyboard, Mouse</a:t>
            </a:r>
          </a:p>
          <a:p>
            <a:pPr>
              <a:buFont typeface="Wingdings" panose="05000000000000000000" pitchFamily="2" charset="2"/>
              <a:buChar char="§"/>
            </a:pPr>
            <a:r>
              <a:rPr lang="en-IN" sz="2100" dirty="0"/>
              <a:t>Monitor                :   15’’LED</a:t>
            </a:r>
          </a:p>
          <a:p>
            <a:pPr>
              <a:buFont typeface="Wingdings" panose="05000000000000000000" pitchFamily="2" charset="2"/>
              <a:buChar char="§"/>
            </a:pPr>
            <a:r>
              <a:rPr lang="en-IN" sz="2100" dirty="0"/>
              <a:t>RAM                    :   8GB</a:t>
            </a:r>
          </a:p>
          <a:p>
            <a:pPr>
              <a:buFont typeface="Wingdings" panose="05000000000000000000" pitchFamily="2" charset="2"/>
              <a:buChar char="§"/>
            </a:pPr>
            <a:r>
              <a:rPr lang="en-IN" sz="2100" dirty="0"/>
              <a:t>Hard Disk            :    500 GB</a:t>
            </a:r>
          </a:p>
          <a:p>
            <a:pPr>
              <a:buFont typeface="Wingdings" panose="05000000000000000000" pitchFamily="2" charset="2"/>
              <a:buChar char="§"/>
            </a:pPr>
            <a:endParaRPr lang="en-IN" dirty="0"/>
          </a:p>
          <a:p>
            <a:pPr marL="0" indent="0">
              <a:buNone/>
            </a:pPr>
            <a:endParaRPr lang="en-IN" sz="2000" dirty="0"/>
          </a:p>
        </p:txBody>
      </p:sp>
    </p:spTree>
    <p:extLst>
      <p:ext uri="{BB962C8B-B14F-4D97-AF65-F5344CB8AC3E}">
        <p14:creationId xmlns:p14="http://schemas.microsoft.com/office/powerpoint/2010/main" val="459604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F183F-FB17-1594-54AD-30E5AF402976}"/>
              </a:ext>
            </a:extLst>
          </p:cNvPr>
          <p:cNvSpPr>
            <a:spLocks noGrp="1"/>
          </p:cNvSpPr>
          <p:nvPr>
            <p:ph type="title"/>
          </p:nvPr>
        </p:nvSpPr>
        <p:spPr/>
        <p:txBody>
          <a:bodyPr/>
          <a:lstStyle/>
          <a:p>
            <a:r>
              <a:rPr lang="en-IN" dirty="0"/>
              <a:t>Designing </a:t>
            </a:r>
          </a:p>
        </p:txBody>
      </p:sp>
      <p:sp>
        <p:nvSpPr>
          <p:cNvPr id="3" name="Content Placeholder 2">
            <a:extLst>
              <a:ext uri="{FF2B5EF4-FFF2-40B4-BE49-F238E27FC236}">
                <a16:creationId xmlns:a16="http://schemas.microsoft.com/office/drawing/2014/main" id="{33948B7F-4124-980A-E625-887DDCB004E8}"/>
              </a:ext>
            </a:extLst>
          </p:cNvPr>
          <p:cNvSpPr>
            <a:spLocks noGrp="1"/>
          </p:cNvSpPr>
          <p:nvPr>
            <p:ph idx="1"/>
          </p:nvPr>
        </p:nvSpPr>
        <p:spPr>
          <a:xfrm>
            <a:off x="199505" y="1097279"/>
            <a:ext cx="12192000" cy="5394960"/>
          </a:xfrm>
        </p:spPr>
        <p:txBody>
          <a:bodyPr>
            <a:normAutofit/>
          </a:bodyPr>
          <a:lstStyle/>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endParaRPr lang="en-US" sz="2200" b="1" dirty="0"/>
          </a:p>
          <a:p>
            <a:pPr>
              <a:buNone/>
            </a:pPr>
            <a:r>
              <a:rPr lang="en-US" sz="2200" b="1" dirty="0"/>
              <a:t>                                                                    System Architecture</a:t>
            </a:r>
            <a:endParaRPr lang="en-US" sz="2200" dirty="0"/>
          </a:p>
          <a:p>
            <a:endParaRPr lang="en-IN" dirty="0"/>
          </a:p>
        </p:txBody>
      </p:sp>
      <p:pic>
        <p:nvPicPr>
          <p:cNvPr id="4" name="Picture 3">
            <a:extLst>
              <a:ext uri="{FF2B5EF4-FFF2-40B4-BE49-F238E27FC236}">
                <a16:creationId xmlns:a16="http://schemas.microsoft.com/office/drawing/2014/main" id="{9FD89849-C09B-A089-549B-FD0100FBA432}"/>
              </a:ext>
            </a:extLst>
          </p:cNvPr>
          <p:cNvPicPr>
            <a:picLocks noChangeAspect="1"/>
          </p:cNvPicPr>
          <p:nvPr/>
        </p:nvPicPr>
        <p:blipFill>
          <a:blip r:embed="rId2"/>
          <a:stretch>
            <a:fillRect/>
          </a:stretch>
        </p:blipFill>
        <p:spPr>
          <a:xfrm>
            <a:off x="1045533" y="947651"/>
            <a:ext cx="10100930" cy="4863656"/>
          </a:xfrm>
          <a:prstGeom prst="rect">
            <a:avLst/>
          </a:prstGeom>
        </p:spPr>
      </p:pic>
    </p:spTree>
    <p:extLst>
      <p:ext uri="{BB962C8B-B14F-4D97-AF65-F5344CB8AC3E}">
        <p14:creationId xmlns:p14="http://schemas.microsoft.com/office/powerpoint/2010/main" val="2021250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9C744-8673-8601-7724-743FD12E99CE}"/>
              </a:ext>
            </a:extLst>
          </p:cNvPr>
          <p:cNvSpPr>
            <a:spLocks noGrp="1"/>
          </p:cNvSpPr>
          <p:nvPr>
            <p:ph type="title"/>
          </p:nvPr>
        </p:nvSpPr>
        <p:spPr/>
        <p:txBody>
          <a:bodyPr/>
          <a:lstStyle/>
          <a:p>
            <a:r>
              <a:rPr lang="en-US" dirty="0"/>
              <a:t>Designing</a:t>
            </a:r>
            <a:endParaRPr lang="en-IN" dirty="0"/>
          </a:p>
        </p:txBody>
      </p:sp>
      <p:sp>
        <p:nvSpPr>
          <p:cNvPr id="34" name="Content Placeholder 33">
            <a:extLst>
              <a:ext uri="{FF2B5EF4-FFF2-40B4-BE49-F238E27FC236}">
                <a16:creationId xmlns:a16="http://schemas.microsoft.com/office/drawing/2014/main" id="{57002B02-E0DF-5665-B72B-C1F4EC1FB8B0}"/>
              </a:ext>
            </a:extLst>
          </p:cNvPr>
          <p:cNvSpPr>
            <a:spLocks noGrp="1"/>
          </p:cNvSpPr>
          <p:nvPr>
            <p:ph idx="1"/>
          </p:nvPr>
        </p:nvSpPr>
        <p:spPr/>
        <p:txBody>
          <a:bodyPr>
            <a:normAutofit/>
          </a:bodyPr>
          <a:lstStyle/>
          <a:p>
            <a:pPr>
              <a:buNone/>
            </a:pPr>
            <a:r>
              <a:rPr lang="en-US" sz="2200" b="1" dirty="0"/>
              <a:t>Data Collection</a:t>
            </a:r>
          </a:p>
          <a:p>
            <a:pPr>
              <a:buFont typeface="Arial" panose="020B0604020202020204" pitchFamily="34" charset="0"/>
              <a:buChar char="•"/>
            </a:pPr>
            <a:r>
              <a:rPr lang="en-US" sz="2200" dirty="0"/>
              <a:t>Data is collected using structured surveys, questionnaires, and mobile usage tracking tools. It includes:</a:t>
            </a:r>
          </a:p>
          <a:p>
            <a:pPr>
              <a:buFont typeface="Arial" panose="020B0604020202020204" pitchFamily="34" charset="0"/>
              <a:buChar char="•"/>
            </a:pPr>
            <a:r>
              <a:rPr lang="en-US" sz="2200" dirty="0"/>
              <a:t>Daily screen time, app usage, late-night use and Social media engagement</a:t>
            </a:r>
          </a:p>
          <a:p>
            <a:pPr>
              <a:buFont typeface="Arial" panose="020B0604020202020204" pitchFamily="34" charset="0"/>
              <a:buChar char="•"/>
            </a:pPr>
            <a:r>
              <a:rPr lang="en-US" sz="2200" dirty="0"/>
              <a:t>Academic performance, sleep quality, stress, anxiety, and attention span</a:t>
            </a:r>
          </a:p>
          <a:p>
            <a:pPr>
              <a:buFont typeface="Arial" panose="020B0604020202020204" pitchFamily="34" charset="0"/>
              <a:buChar char="•"/>
            </a:pPr>
            <a:r>
              <a:rPr lang="en-US" sz="2200" dirty="0"/>
              <a:t>Data from diverse student backgrounds to improve prediction accuracy</a:t>
            </a:r>
          </a:p>
          <a:p>
            <a:pPr>
              <a:buNone/>
            </a:pPr>
            <a:r>
              <a:rPr lang="en-US" sz="2200" b="1" dirty="0"/>
              <a:t>Data Preprocessing: </a:t>
            </a:r>
            <a:r>
              <a:rPr lang="en-IN" sz="2400" dirty="0"/>
              <a:t>Ensures quality and consistency before training. Key steps:</a:t>
            </a:r>
          </a:p>
          <a:p>
            <a:pPr>
              <a:buFont typeface="Arial" panose="020B0604020202020204" pitchFamily="34" charset="0"/>
              <a:buChar char="•"/>
            </a:pPr>
            <a:r>
              <a:rPr lang="en-IN" sz="2400" dirty="0"/>
              <a:t>Handling missing values (mean/mode for </a:t>
            </a:r>
            <a:r>
              <a:rPr lang="en-IN" sz="2400" dirty="0" err="1"/>
              <a:t>numerics</a:t>
            </a:r>
            <a:r>
              <a:rPr lang="en-IN" sz="2400" dirty="0"/>
              <a:t>, frequent category for </a:t>
            </a:r>
            <a:r>
              <a:rPr lang="en-IN" sz="2400" dirty="0" err="1"/>
              <a:t>categoricals</a:t>
            </a:r>
            <a:r>
              <a:rPr lang="en-IN" sz="2400" dirty="0"/>
              <a:t>)</a:t>
            </a:r>
          </a:p>
          <a:p>
            <a:pPr>
              <a:buFont typeface="Arial" panose="020B0604020202020204" pitchFamily="34" charset="0"/>
              <a:buChar char="•"/>
            </a:pPr>
            <a:r>
              <a:rPr lang="en-IN" sz="2400" dirty="0"/>
              <a:t>Removing duplicates and irrelevant entries and Outlier detection using Z-score or IQR methods</a:t>
            </a:r>
          </a:p>
          <a:p>
            <a:pPr>
              <a:buFont typeface="Arial" panose="020B0604020202020204" pitchFamily="34" charset="0"/>
              <a:buChar char="•"/>
            </a:pPr>
            <a:r>
              <a:rPr lang="en-IN" sz="2400" dirty="0"/>
              <a:t>Feature encoding (One-Hot/Label Encoding)</a:t>
            </a:r>
          </a:p>
          <a:p>
            <a:pPr>
              <a:buFont typeface="Arial" panose="020B0604020202020204" pitchFamily="34" charset="0"/>
              <a:buChar char="•"/>
            </a:pPr>
            <a:r>
              <a:rPr lang="en-IN" sz="2400" dirty="0"/>
              <a:t>Scaling using Min-Max or Standardization methods</a:t>
            </a:r>
          </a:p>
          <a:p>
            <a:pPr>
              <a:buNone/>
            </a:pPr>
            <a:endParaRPr lang="en-US" sz="2200" dirty="0"/>
          </a:p>
          <a:p>
            <a:pPr>
              <a:buFont typeface="Arial" panose="020B0604020202020204" pitchFamily="34" charset="0"/>
              <a:buChar char="•"/>
            </a:pPr>
            <a:endParaRPr lang="en-US" sz="2200" dirty="0"/>
          </a:p>
          <a:p>
            <a:endParaRPr lang="en-IN" dirty="0"/>
          </a:p>
        </p:txBody>
      </p:sp>
    </p:spTree>
    <p:extLst>
      <p:ext uri="{BB962C8B-B14F-4D97-AF65-F5344CB8AC3E}">
        <p14:creationId xmlns:p14="http://schemas.microsoft.com/office/powerpoint/2010/main" val="700557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A65-643F-0060-89B4-04CFF7E05F40}"/>
              </a:ext>
            </a:extLst>
          </p:cNvPr>
          <p:cNvSpPr>
            <a:spLocks noGrp="1"/>
          </p:cNvSpPr>
          <p:nvPr>
            <p:ph type="title"/>
          </p:nvPr>
        </p:nvSpPr>
        <p:spPr/>
        <p:txBody>
          <a:bodyPr/>
          <a:lstStyle/>
          <a:p>
            <a:r>
              <a:rPr lang="en-US" dirty="0"/>
              <a:t>Designing</a:t>
            </a:r>
            <a:endParaRPr lang="en-IN" dirty="0"/>
          </a:p>
        </p:txBody>
      </p:sp>
      <p:sp>
        <p:nvSpPr>
          <p:cNvPr id="3" name="Content Placeholder 2">
            <a:extLst>
              <a:ext uri="{FF2B5EF4-FFF2-40B4-BE49-F238E27FC236}">
                <a16:creationId xmlns:a16="http://schemas.microsoft.com/office/drawing/2014/main" id="{F5357025-455D-2258-216E-BC2CB2CD72A4}"/>
              </a:ext>
            </a:extLst>
          </p:cNvPr>
          <p:cNvSpPr>
            <a:spLocks noGrp="1"/>
          </p:cNvSpPr>
          <p:nvPr>
            <p:ph idx="1"/>
          </p:nvPr>
        </p:nvSpPr>
        <p:spPr/>
        <p:txBody>
          <a:bodyPr>
            <a:normAutofit fontScale="92500" lnSpcReduction="20000"/>
          </a:bodyPr>
          <a:lstStyle/>
          <a:p>
            <a:pPr>
              <a:buNone/>
            </a:pPr>
            <a:r>
              <a:rPr lang="en-US" sz="2200" b="1" dirty="0"/>
              <a:t>Model Training</a:t>
            </a:r>
            <a:endParaRPr lang="en-US" sz="2200" dirty="0"/>
          </a:p>
          <a:p>
            <a:pPr>
              <a:buFont typeface="Arial" panose="020B0604020202020204" pitchFamily="34" charset="0"/>
              <a:buChar char="•"/>
            </a:pPr>
            <a:r>
              <a:rPr lang="en-US" sz="2400" dirty="0"/>
              <a:t>The dataset is split into training and testing sets (typically 80:20).</a:t>
            </a:r>
          </a:p>
          <a:p>
            <a:pPr>
              <a:buFont typeface="Arial" panose="020B0604020202020204" pitchFamily="34" charset="0"/>
              <a:buChar char="•"/>
            </a:pPr>
            <a:r>
              <a:rPr lang="en-US" sz="2400" dirty="0"/>
              <a:t>Models used:1)Decision Tree, 2)Random Forest, 3)</a:t>
            </a:r>
            <a:r>
              <a:rPr lang="en-US" sz="2400" dirty="0" err="1"/>
              <a:t>CatBoost</a:t>
            </a:r>
            <a:r>
              <a:rPr lang="en-US" sz="2400" dirty="0"/>
              <a:t> (selected for final use)</a:t>
            </a:r>
          </a:p>
          <a:p>
            <a:pPr>
              <a:buFont typeface="Arial" panose="020B0604020202020204" pitchFamily="34" charset="0"/>
              <a:buChar char="•"/>
            </a:pPr>
            <a:r>
              <a:rPr lang="en-US" sz="2400" dirty="0" err="1"/>
              <a:t>CatBoost</a:t>
            </a:r>
            <a:r>
              <a:rPr lang="en-US" sz="2400" dirty="0"/>
              <a:t> is chosen for its high accuracy and native support for categorical data.</a:t>
            </a:r>
          </a:p>
          <a:p>
            <a:pPr>
              <a:buFont typeface="Arial" panose="020B0604020202020204" pitchFamily="34" charset="0"/>
              <a:buChar char="•"/>
            </a:pPr>
            <a:r>
              <a:rPr lang="en-US" sz="2400" dirty="0"/>
              <a:t>Hyperparameters are tuned using cross-validation to improve performance.</a:t>
            </a:r>
          </a:p>
          <a:p>
            <a:pPr>
              <a:buFont typeface="Arial" panose="020B0604020202020204" pitchFamily="34" charset="0"/>
              <a:buChar char="•"/>
            </a:pPr>
            <a:r>
              <a:rPr lang="en-US" sz="2400" dirty="0"/>
              <a:t>Models are trained to classify addiction levels: Low, Medium, High.</a:t>
            </a:r>
          </a:p>
          <a:p>
            <a:pPr>
              <a:buNone/>
            </a:pPr>
            <a:r>
              <a:rPr lang="en-US" sz="2400" b="1" dirty="0"/>
              <a:t>Model Evaluation</a:t>
            </a:r>
            <a:endParaRPr lang="en-US" sz="2400" dirty="0"/>
          </a:p>
          <a:p>
            <a:pPr>
              <a:buFont typeface="Arial" panose="020B0604020202020204" pitchFamily="34" charset="0"/>
              <a:buChar char="•"/>
            </a:pPr>
            <a:r>
              <a:rPr lang="en-US" sz="2400" dirty="0"/>
              <a:t>Trained models are tested on unseen data to evaluate generalization ability.</a:t>
            </a:r>
          </a:p>
          <a:p>
            <a:pPr>
              <a:buFont typeface="Arial" panose="020B0604020202020204" pitchFamily="34" charset="0"/>
              <a:buChar char="•"/>
            </a:pPr>
            <a:r>
              <a:rPr lang="en-US" sz="2400" dirty="0"/>
              <a:t>Performance is measured using the following metrics:</a:t>
            </a:r>
          </a:p>
          <a:p>
            <a:pPr marL="742950" lvl="1" indent="-285750">
              <a:buFont typeface="Arial" panose="020B0604020202020204" pitchFamily="34" charset="0"/>
              <a:buChar char="•"/>
            </a:pPr>
            <a:r>
              <a:rPr lang="en-US" dirty="0"/>
              <a:t>Accuracy: Overall correctness of predictions.</a:t>
            </a:r>
          </a:p>
          <a:p>
            <a:pPr marL="742950" lvl="1" indent="-285750">
              <a:buFont typeface="Arial" panose="020B0604020202020204" pitchFamily="34" charset="0"/>
              <a:buChar char="•"/>
            </a:pPr>
            <a:r>
              <a:rPr lang="en-US" dirty="0"/>
              <a:t>Precision: Correct positive predictions out of total predicted positives.</a:t>
            </a:r>
          </a:p>
          <a:p>
            <a:pPr marL="742950" lvl="1" indent="-285750">
              <a:buFont typeface="Arial" panose="020B0604020202020204" pitchFamily="34" charset="0"/>
              <a:buChar char="•"/>
            </a:pPr>
            <a:r>
              <a:rPr lang="en-US" dirty="0"/>
              <a:t>Recall: Correct positive predictions out of total actual positives.</a:t>
            </a:r>
          </a:p>
          <a:p>
            <a:pPr marL="742950" lvl="1" indent="-285750">
              <a:buFont typeface="Arial" panose="020B0604020202020204" pitchFamily="34" charset="0"/>
              <a:buChar char="•"/>
            </a:pPr>
            <a:r>
              <a:rPr lang="en-US" dirty="0"/>
              <a:t>F1-Score: Harmonic mean of precision and recall.</a:t>
            </a:r>
          </a:p>
          <a:p>
            <a:pPr>
              <a:buFont typeface="Arial" panose="020B0604020202020204" pitchFamily="34" charset="0"/>
              <a:buChar char="•"/>
            </a:pPr>
            <a:r>
              <a:rPr lang="en-US" sz="2400" dirty="0"/>
              <a:t>Confusion Matrix is used for visual evaluation of classification results.</a:t>
            </a:r>
          </a:p>
          <a:p>
            <a:pPr>
              <a:buFont typeface="Arial" panose="020B0604020202020204" pitchFamily="34" charset="0"/>
              <a:buChar char="•"/>
            </a:pPr>
            <a:r>
              <a:rPr lang="en-US" sz="2400" dirty="0"/>
              <a:t>Evaluation results are compared to select the best-performing model.</a:t>
            </a:r>
          </a:p>
          <a:p>
            <a:pPr>
              <a:buFont typeface="Arial" panose="020B0604020202020204" pitchFamily="34" charset="0"/>
              <a:buChar char="•"/>
            </a:pPr>
            <a:endParaRPr lang="en-US" sz="2200" dirty="0"/>
          </a:p>
          <a:p>
            <a:pPr>
              <a:buFont typeface="Arial" panose="020B0604020202020204" pitchFamily="34" charset="0"/>
              <a:buChar char="•"/>
            </a:pPr>
            <a:endParaRPr lang="en-US" sz="2200" dirty="0"/>
          </a:p>
          <a:p>
            <a:pPr>
              <a:buFont typeface="Arial" panose="020B0604020202020204" pitchFamily="34" charset="0"/>
              <a:buChar char="•"/>
            </a:pPr>
            <a:endParaRPr lang="en-US" sz="2200"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841318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8D93C-9F31-CEFC-1EB4-8154A46E2077}"/>
              </a:ext>
            </a:extLst>
          </p:cNvPr>
          <p:cNvSpPr>
            <a:spLocks noGrp="1"/>
          </p:cNvSpPr>
          <p:nvPr>
            <p:ph type="title"/>
          </p:nvPr>
        </p:nvSpPr>
        <p:spPr/>
        <p:txBody>
          <a:bodyPr/>
          <a:lstStyle/>
          <a:p>
            <a:r>
              <a:rPr lang="en-IN" dirty="0"/>
              <a:t>Implementation</a:t>
            </a:r>
          </a:p>
        </p:txBody>
      </p:sp>
      <p:sp>
        <p:nvSpPr>
          <p:cNvPr id="3" name="Content Placeholder 2">
            <a:extLst>
              <a:ext uri="{FF2B5EF4-FFF2-40B4-BE49-F238E27FC236}">
                <a16:creationId xmlns:a16="http://schemas.microsoft.com/office/drawing/2014/main" id="{4CF1A3A2-9CC8-8680-5A15-8AA81DCE3AE7}"/>
              </a:ext>
            </a:extLst>
          </p:cNvPr>
          <p:cNvSpPr>
            <a:spLocks noGrp="1"/>
          </p:cNvSpPr>
          <p:nvPr>
            <p:ph idx="1"/>
          </p:nvPr>
        </p:nvSpPr>
        <p:spPr>
          <a:xfrm>
            <a:off x="103812" y="1033484"/>
            <a:ext cx="11779135" cy="5394960"/>
          </a:xfrm>
        </p:spPr>
        <p:txBody>
          <a:bodyPr>
            <a:normAutofit lnSpcReduction="10000"/>
          </a:bodyPr>
          <a:lstStyle/>
          <a:p>
            <a:pPr marL="0" indent="0">
              <a:buNone/>
            </a:pPr>
            <a:r>
              <a:rPr lang="en-IN" dirty="0"/>
              <a:t>Frontend: </a:t>
            </a:r>
            <a:r>
              <a:rPr lang="en-IN" sz="2600" dirty="0"/>
              <a:t>HTML, CSS</a:t>
            </a:r>
            <a:r>
              <a:rPr lang="en-IN" dirty="0"/>
              <a:t>, JavaScript</a:t>
            </a:r>
          </a:p>
          <a:p>
            <a:pPr marL="0" indent="0">
              <a:buNone/>
            </a:pPr>
            <a:r>
              <a:rPr lang="en-IN" dirty="0"/>
              <a:t>Backend: Python, Django</a:t>
            </a:r>
          </a:p>
          <a:p>
            <a:pPr marL="0" indent="0">
              <a:buNone/>
            </a:pPr>
            <a:r>
              <a:rPr lang="en-IN" b="1" dirty="0"/>
              <a:t>Admin</a:t>
            </a:r>
            <a:r>
              <a:rPr lang="en-IN" dirty="0"/>
              <a:t>:</a:t>
            </a:r>
          </a:p>
          <a:p>
            <a:pPr marL="0" indent="0">
              <a:buNone/>
            </a:pPr>
            <a:r>
              <a:rPr lang="en-IN" sz="2400" dirty="0"/>
              <a:t>Admin has the entire data about the user who has login</a:t>
            </a:r>
          </a:p>
          <a:p>
            <a:pPr marL="0" indent="0">
              <a:buNone/>
            </a:pPr>
            <a:r>
              <a:rPr lang="en-IN" sz="2400" dirty="0"/>
              <a:t> to website</a:t>
            </a:r>
          </a:p>
          <a:p>
            <a:r>
              <a:rPr lang="en-IN" sz="2400" dirty="0"/>
              <a:t>Login: Admin must login to the website and </a:t>
            </a:r>
          </a:p>
          <a:p>
            <a:pPr marL="0" indent="0">
              <a:buNone/>
            </a:pPr>
            <a:r>
              <a:rPr lang="en-IN" sz="2400" dirty="0"/>
              <a:t> interface will be visible only after correct credentials</a:t>
            </a:r>
          </a:p>
          <a:p>
            <a:r>
              <a:rPr lang="en-IN" sz="2400" dirty="0"/>
              <a:t>Upload Dataset: Admin has the access to upload </a:t>
            </a:r>
          </a:p>
          <a:p>
            <a:pPr marL="0" indent="0">
              <a:buNone/>
            </a:pPr>
            <a:r>
              <a:rPr lang="en-IN" sz="2400" dirty="0"/>
              <a:t>the dataset by clicking the upload and split button.</a:t>
            </a:r>
          </a:p>
          <a:p>
            <a:r>
              <a:rPr lang="en-IN" sz="2400" dirty="0"/>
              <a:t>Performance analysis: Analyse performance of each</a:t>
            </a:r>
          </a:p>
          <a:p>
            <a:pPr marL="0" indent="0">
              <a:buNone/>
            </a:pPr>
            <a:r>
              <a:rPr lang="en-IN" sz="2400" dirty="0"/>
              <a:t>algorithm which was used in the model like </a:t>
            </a:r>
          </a:p>
          <a:p>
            <a:pPr marL="0" indent="0">
              <a:buNone/>
            </a:pPr>
            <a:r>
              <a:rPr lang="en-IN" sz="2400" dirty="0"/>
              <a:t>accuracy, precision, recall, F-score and confusion Matrix</a:t>
            </a:r>
          </a:p>
          <a:p>
            <a:endParaRPr lang="en-IN" dirty="0"/>
          </a:p>
          <a:p>
            <a:pPr marL="0" indent="0">
              <a:buNone/>
            </a:pPr>
            <a:endParaRPr lang="en-IN" dirty="0"/>
          </a:p>
          <a:p>
            <a:pPr marL="0" indent="0">
              <a:buNone/>
            </a:pPr>
            <a:endParaRPr lang="en-IN" dirty="0"/>
          </a:p>
        </p:txBody>
      </p:sp>
      <p:pic>
        <p:nvPicPr>
          <p:cNvPr id="5" name="Picture 4">
            <a:extLst>
              <a:ext uri="{FF2B5EF4-FFF2-40B4-BE49-F238E27FC236}">
                <a16:creationId xmlns:a16="http://schemas.microsoft.com/office/drawing/2014/main" id="{3EA54556-640B-CD26-D29C-E1C8085D2F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1163" y="1360195"/>
            <a:ext cx="5280835" cy="4464321"/>
          </a:xfrm>
          <a:prstGeom prst="rect">
            <a:avLst/>
          </a:prstGeom>
        </p:spPr>
      </p:pic>
    </p:spTree>
    <p:extLst>
      <p:ext uri="{BB962C8B-B14F-4D97-AF65-F5344CB8AC3E}">
        <p14:creationId xmlns:p14="http://schemas.microsoft.com/office/powerpoint/2010/main" val="1186866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63A8D-5D66-5487-7338-F9FA26614244}"/>
              </a:ext>
            </a:extLst>
          </p:cNvPr>
          <p:cNvSpPr>
            <a:spLocks noGrp="1"/>
          </p:cNvSpPr>
          <p:nvPr>
            <p:ph type="title"/>
          </p:nvPr>
        </p:nvSpPr>
        <p:spPr/>
        <p:txBody>
          <a:bodyPr/>
          <a:lstStyle/>
          <a:p>
            <a:r>
              <a:rPr lang="en-IN" dirty="0"/>
              <a:t>Implementation</a:t>
            </a:r>
          </a:p>
        </p:txBody>
      </p:sp>
      <p:sp>
        <p:nvSpPr>
          <p:cNvPr id="3" name="Content Placeholder 2">
            <a:extLst>
              <a:ext uri="{FF2B5EF4-FFF2-40B4-BE49-F238E27FC236}">
                <a16:creationId xmlns:a16="http://schemas.microsoft.com/office/drawing/2014/main" id="{B378EE60-CF22-886E-51D1-7098E5E7847F}"/>
              </a:ext>
            </a:extLst>
          </p:cNvPr>
          <p:cNvSpPr>
            <a:spLocks noGrp="1"/>
          </p:cNvSpPr>
          <p:nvPr>
            <p:ph idx="1"/>
          </p:nvPr>
        </p:nvSpPr>
        <p:spPr/>
        <p:txBody>
          <a:bodyPr>
            <a:normAutofit/>
          </a:bodyPr>
          <a:lstStyle/>
          <a:p>
            <a:pPr marL="0" indent="0">
              <a:buNone/>
            </a:pPr>
            <a:r>
              <a:rPr lang="en-IN" sz="2600" b="1" dirty="0"/>
              <a:t>User</a:t>
            </a:r>
          </a:p>
          <a:p>
            <a:r>
              <a:rPr lang="en-IN" sz="2200" b="1" dirty="0"/>
              <a:t>Register: </a:t>
            </a:r>
            <a:r>
              <a:rPr lang="en-IN" sz="2200" dirty="0"/>
              <a:t>when the user access the website, who </a:t>
            </a:r>
          </a:p>
          <a:p>
            <a:pPr marL="0" indent="0">
              <a:buNone/>
            </a:pPr>
            <a:r>
              <a:rPr lang="en-IN" sz="2200" dirty="0"/>
              <a:t>must register by giving the valid credentials.so that the data </a:t>
            </a:r>
          </a:p>
          <a:p>
            <a:pPr marL="0" indent="0">
              <a:buNone/>
            </a:pPr>
            <a:r>
              <a:rPr lang="en-IN" sz="2200" dirty="0"/>
              <a:t>can be store in database for future access.</a:t>
            </a:r>
          </a:p>
          <a:p>
            <a:r>
              <a:rPr lang="en-IN" sz="2200" b="1" dirty="0"/>
              <a:t>Login: </a:t>
            </a:r>
            <a:r>
              <a:rPr lang="en-IN" sz="2200" dirty="0"/>
              <a:t>after the Registration user can login by giving</a:t>
            </a:r>
          </a:p>
          <a:p>
            <a:pPr marL="0" indent="0">
              <a:buNone/>
            </a:pPr>
            <a:r>
              <a:rPr lang="en-IN" sz="2200" dirty="0"/>
              <a:t> the valid username &amp; password.</a:t>
            </a:r>
          </a:p>
          <a:p>
            <a:r>
              <a:rPr lang="en-IN" sz="2200" b="1" dirty="0"/>
              <a:t>Prediction: </a:t>
            </a:r>
            <a:r>
              <a:rPr lang="en-IN" sz="2200" dirty="0"/>
              <a:t>after successful login user can predict the </a:t>
            </a:r>
          </a:p>
          <a:p>
            <a:pPr marL="0" indent="0">
              <a:buNone/>
            </a:pPr>
            <a:r>
              <a:rPr lang="en-IN" sz="2200" dirty="0"/>
              <a:t>addiction levels by clicking the </a:t>
            </a:r>
            <a:r>
              <a:rPr lang="en-IN" sz="2200" dirty="0" err="1"/>
              <a:t>precit</a:t>
            </a:r>
            <a:r>
              <a:rPr lang="en-IN" sz="2200" dirty="0"/>
              <a:t> button. after clicking</a:t>
            </a:r>
          </a:p>
          <a:p>
            <a:pPr marL="0" indent="0">
              <a:buNone/>
            </a:pPr>
            <a:r>
              <a:rPr lang="en-IN" sz="2200" dirty="0"/>
              <a:t> the button the user  complete the survey questions which are visible</a:t>
            </a:r>
          </a:p>
          <a:p>
            <a:pPr marL="0" indent="0">
              <a:buNone/>
            </a:pPr>
            <a:r>
              <a:rPr lang="en-IN" sz="2200" dirty="0"/>
              <a:t> in the interface. After filling the survey click the submit button.</a:t>
            </a:r>
          </a:p>
          <a:p>
            <a:r>
              <a:rPr lang="en-IN" sz="2200" b="1" dirty="0"/>
              <a:t>Results and Feedback: </a:t>
            </a:r>
            <a:r>
              <a:rPr lang="en-IN" sz="2200" dirty="0"/>
              <a:t>The output will show prediction levels as </a:t>
            </a:r>
          </a:p>
          <a:p>
            <a:pPr marL="0" indent="0">
              <a:buNone/>
            </a:pPr>
            <a:r>
              <a:rPr lang="en-IN" sz="2200" dirty="0"/>
              <a:t>Low, Medium, High and gives the necessary suggestions according to the result.</a:t>
            </a:r>
          </a:p>
        </p:txBody>
      </p:sp>
      <p:pic>
        <p:nvPicPr>
          <p:cNvPr id="5" name="Picture 4">
            <a:extLst>
              <a:ext uri="{FF2B5EF4-FFF2-40B4-BE49-F238E27FC236}">
                <a16:creationId xmlns:a16="http://schemas.microsoft.com/office/drawing/2014/main" id="{7E98A5CB-7352-A06C-6354-96AAF1D86D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43060" y="947651"/>
            <a:ext cx="5248938" cy="3656247"/>
          </a:xfrm>
          <a:prstGeom prst="rect">
            <a:avLst/>
          </a:prstGeom>
        </p:spPr>
      </p:pic>
    </p:spTree>
    <p:extLst>
      <p:ext uri="{BB962C8B-B14F-4D97-AF65-F5344CB8AC3E}">
        <p14:creationId xmlns:p14="http://schemas.microsoft.com/office/powerpoint/2010/main" val="108045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endParaRPr lang="en-IN" dirty="0"/>
          </a:p>
        </p:txBody>
      </p:sp>
      <p:sp>
        <p:nvSpPr>
          <p:cNvPr id="3" name="Content Placeholder 2"/>
          <p:cNvSpPr>
            <a:spLocks noGrp="1"/>
          </p:cNvSpPr>
          <p:nvPr>
            <p:ph idx="1"/>
          </p:nvPr>
        </p:nvSpPr>
        <p:spPr>
          <a:xfrm>
            <a:off x="95596" y="1091045"/>
            <a:ext cx="11779135" cy="5534196"/>
          </a:xfrm>
        </p:spPr>
        <p:txBody>
          <a:bodyPr>
            <a:normAutofit fontScale="70000" lnSpcReduction="20000"/>
          </a:bodyPr>
          <a:lstStyle/>
          <a:p>
            <a:pPr>
              <a:lnSpc>
                <a:spcPct val="150000"/>
              </a:lnSpc>
              <a:spcBef>
                <a:spcPts val="0"/>
              </a:spcBef>
              <a:spcAft>
                <a:spcPts val="500"/>
              </a:spcAft>
            </a:pPr>
            <a:r>
              <a:rPr lang="en-US" sz="3000" dirty="0"/>
              <a:t>Abstract</a:t>
            </a:r>
          </a:p>
          <a:p>
            <a:pPr>
              <a:lnSpc>
                <a:spcPct val="150000"/>
              </a:lnSpc>
              <a:spcBef>
                <a:spcPts val="0"/>
              </a:spcBef>
              <a:spcAft>
                <a:spcPts val="500"/>
              </a:spcAft>
            </a:pPr>
            <a:r>
              <a:rPr lang="en-US" sz="3000" dirty="0"/>
              <a:t>Introduction</a:t>
            </a:r>
          </a:p>
          <a:p>
            <a:pPr>
              <a:lnSpc>
                <a:spcPct val="150000"/>
              </a:lnSpc>
              <a:spcBef>
                <a:spcPts val="0"/>
              </a:spcBef>
              <a:spcAft>
                <a:spcPts val="500"/>
              </a:spcAft>
            </a:pPr>
            <a:r>
              <a:rPr lang="en-US" sz="3000" dirty="0"/>
              <a:t>Literature Survey</a:t>
            </a:r>
          </a:p>
          <a:p>
            <a:pPr>
              <a:lnSpc>
                <a:spcPct val="150000"/>
              </a:lnSpc>
              <a:spcBef>
                <a:spcPts val="0"/>
              </a:spcBef>
              <a:spcAft>
                <a:spcPts val="500"/>
              </a:spcAft>
            </a:pPr>
            <a:r>
              <a:rPr lang="en-US" sz="3000" dirty="0"/>
              <a:t>Existing system</a:t>
            </a:r>
          </a:p>
          <a:p>
            <a:pPr>
              <a:lnSpc>
                <a:spcPct val="150000"/>
              </a:lnSpc>
              <a:spcBef>
                <a:spcPts val="0"/>
              </a:spcBef>
              <a:spcAft>
                <a:spcPts val="500"/>
              </a:spcAft>
            </a:pPr>
            <a:r>
              <a:rPr lang="en-US" sz="3000" dirty="0"/>
              <a:t>Proposed System</a:t>
            </a:r>
          </a:p>
          <a:p>
            <a:pPr>
              <a:lnSpc>
                <a:spcPct val="150000"/>
              </a:lnSpc>
              <a:spcBef>
                <a:spcPts val="0"/>
              </a:spcBef>
              <a:spcAft>
                <a:spcPts val="500"/>
              </a:spcAft>
            </a:pPr>
            <a:r>
              <a:rPr lang="en-US" sz="3000" dirty="0"/>
              <a:t>Planning and Design</a:t>
            </a:r>
          </a:p>
          <a:p>
            <a:pPr>
              <a:lnSpc>
                <a:spcPct val="150000"/>
              </a:lnSpc>
              <a:spcBef>
                <a:spcPts val="0"/>
              </a:spcBef>
              <a:spcAft>
                <a:spcPts val="500"/>
              </a:spcAft>
            </a:pPr>
            <a:r>
              <a:rPr lang="en-US" sz="3000" dirty="0"/>
              <a:t>Implementation</a:t>
            </a:r>
          </a:p>
          <a:p>
            <a:pPr>
              <a:lnSpc>
                <a:spcPct val="150000"/>
              </a:lnSpc>
              <a:spcBef>
                <a:spcPts val="0"/>
              </a:spcBef>
              <a:spcAft>
                <a:spcPts val="500"/>
              </a:spcAft>
            </a:pPr>
            <a:r>
              <a:rPr lang="en-US" sz="3000" dirty="0"/>
              <a:t>Results</a:t>
            </a:r>
          </a:p>
          <a:p>
            <a:pPr>
              <a:lnSpc>
                <a:spcPct val="150000"/>
              </a:lnSpc>
              <a:spcBef>
                <a:spcPts val="0"/>
              </a:spcBef>
              <a:spcAft>
                <a:spcPts val="500"/>
              </a:spcAft>
            </a:pPr>
            <a:r>
              <a:rPr lang="en-US" sz="3000" dirty="0"/>
              <a:t>Conclusion &amp; Future Works</a:t>
            </a:r>
          </a:p>
          <a:p>
            <a:pPr>
              <a:lnSpc>
                <a:spcPct val="150000"/>
              </a:lnSpc>
              <a:spcBef>
                <a:spcPts val="0"/>
              </a:spcBef>
              <a:spcAft>
                <a:spcPts val="500"/>
              </a:spcAft>
            </a:pPr>
            <a:r>
              <a:rPr lang="en-US" sz="3000" dirty="0"/>
              <a:t>Published Paper Status</a:t>
            </a:r>
          </a:p>
          <a:p>
            <a:pPr>
              <a:lnSpc>
                <a:spcPct val="150000"/>
              </a:lnSpc>
              <a:spcBef>
                <a:spcPts val="0"/>
              </a:spcBef>
              <a:spcAft>
                <a:spcPts val="500"/>
              </a:spcAft>
            </a:pPr>
            <a:r>
              <a:rPr lang="en-US" sz="3000" dirty="0"/>
              <a:t>References</a:t>
            </a:r>
          </a:p>
          <a:p>
            <a:pPr marL="0" indent="0">
              <a:lnSpc>
                <a:spcPct val="150000"/>
              </a:lnSpc>
              <a:spcBef>
                <a:spcPts val="500"/>
              </a:spcBef>
              <a:spcAft>
                <a:spcPts val="500"/>
              </a:spcAft>
              <a:buNone/>
            </a:pP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4C77D-01B3-BCBC-6951-C91E395EE16C}"/>
              </a:ext>
            </a:extLst>
          </p:cNvPr>
          <p:cNvSpPr>
            <a:spLocks noGrp="1"/>
          </p:cNvSpPr>
          <p:nvPr>
            <p:ph type="title"/>
          </p:nvPr>
        </p:nvSpPr>
        <p:spPr/>
        <p:txBody>
          <a:bodyPr/>
          <a:lstStyle/>
          <a:p>
            <a:r>
              <a:rPr lang="en-US" dirty="0"/>
              <a:t>Results</a:t>
            </a:r>
            <a:endParaRPr lang="en-IN" dirty="0"/>
          </a:p>
        </p:txBody>
      </p:sp>
      <p:pic>
        <p:nvPicPr>
          <p:cNvPr id="13" name="Picture 12" descr="A hand holding a phone&#10;&#10;AI-generated content may be incorrect.">
            <a:extLst>
              <a:ext uri="{FF2B5EF4-FFF2-40B4-BE49-F238E27FC236}">
                <a16:creationId xmlns:a16="http://schemas.microsoft.com/office/drawing/2014/main" id="{AADC0FDB-888D-BD2F-0840-E2744D1C09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0168" y="958042"/>
            <a:ext cx="5988614" cy="5071471"/>
          </a:xfrm>
          <a:prstGeom prst="rect">
            <a:avLst/>
          </a:prstGeom>
        </p:spPr>
      </p:pic>
      <p:sp>
        <p:nvSpPr>
          <p:cNvPr id="15" name="Content Placeholder 14">
            <a:extLst>
              <a:ext uri="{FF2B5EF4-FFF2-40B4-BE49-F238E27FC236}">
                <a16:creationId xmlns:a16="http://schemas.microsoft.com/office/drawing/2014/main" id="{743D81C4-BF78-C021-E041-F83896744FA0}"/>
              </a:ext>
            </a:extLst>
          </p:cNvPr>
          <p:cNvSpPr>
            <a:spLocks noGrp="1"/>
          </p:cNvSpPr>
          <p:nvPr>
            <p:ph idx="1"/>
          </p:nvPr>
        </p:nvSpPr>
        <p:spPr>
          <a:xfrm>
            <a:off x="206430" y="947651"/>
            <a:ext cx="11779135" cy="5677590"/>
          </a:xfrm>
        </p:spPr>
        <p:txBody>
          <a:bodyPr>
            <a:normAutofit fontScale="77500" lnSpcReduction="20000"/>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0" indent="0">
              <a:buNone/>
            </a:pPr>
            <a:r>
              <a:rPr lang="en-IN" dirty="0"/>
              <a:t>                    </a:t>
            </a:r>
          </a:p>
          <a:p>
            <a:pPr marL="0" indent="0">
              <a:buNone/>
            </a:pPr>
            <a:r>
              <a:rPr lang="en-IN" dirty="0"/>
              <a:t> </a:t>
            </a:r>
          </a:p>
          <a:p>
            <a:pPr marL="0" indent="0">
              <a:buNone/>
            </a:pPr>
            <a:r>
              <a:rPr lang="en-IN" dirty="0"/>
              <a:t>                     </a:t>
            </a:r>
          </a:p>
          <a:p>
            <a:pPr marL="0" indent="0">
              <a:buNone/>
            </a:pPr>
            <a:r>
              <a:rPr lang="en-IN" dirty="0"/>
              <a:t>                              </a:t>
            </a:r>
            <a:r>
              <a:rPr lang="en-IN" b="1" dirty="0"/>
              <a:t>Admin Interface                                                              User Interface</a:t>
            </a:r>
          </a:p>
        </p:txBody>
      </p:sp>
      <p:pic>
        <p:nvPicPr>
          <p:cNvPr id="19" name="Picture 18" descr="A screenshot of a phone addiction&#10;&#10;AI-generated content may be incorrect.">
            <a:extLst>
              <a:ext uri="{FF2B5EF4-FFF2-40B4-BE49-F238E27FC236}">
                <a16:creationId xmlns:a16="http://schemas.microsoft.com/office/drawing/2014/main" id="{19818770-FF78-7B78-4CA1-63987D6BEE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37260"/>
            <a:ext cx="6096000" cy="5071471"/>
          </a:xfrm>
          <a:prstGeom prst="rect">
            <a:avLst/>
          </a:prstGeom>
        </p:spPr>
      </p:pic>
    </p:spTree>
    <p:extLst>
      <p:ext uri="{BB962C8B-B14F-4D97-AF65-F5344CB8AC3E}">
        <p14:creationId xmlns:p14="http://schemas.microsoft.com/office/powerpoint/2010/main" val="21961949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5C7E-A928-5ABE-71FC-89B6B3CC9699}"/>
              </a:ext>
            </a:extLst>
          </p:cNvPr>
          <p:cNvSpPr>
            <a:spLocks noGrp="1"/>
          </p:cNvSpPr>
          <p:nvPr>
            <p:ph type="title"/>
          </p:nvPr>
        </p:nvSpPr>
        <p:spPr/>
        <p:txBody>
          <a:bodyPr/>
          <a:lstStyle/>
          <a:p>
            <a:r>
              <a:rPr lang="en-IN" dirty="0"/>
              <a:t>Results</a:t>
            </a:r>
          </a:p>
        </p:txBody>
      </p:sp>
      <p:sp>
        <p:nvSpPr>
          <p:cNvPr id="7" name="Content Placeholder 6">
            <a:extLst>
              <a:ext uri="{FF2B5EF4-FFF2-40B4-BE49-F238E27FC236}">
                <a16:creationId xmlns:a16="http://schemas.microsoft.com/office/drawing/2014/main" id="{C837803F-9E6B-9E19-6386-B8A719639C1D}"/>
              </a:ext>
            </a:extLst>
          </p:cNvPr>
          <p:cNvSpPr>
            <a:spLocks noGrp="1"/>
          </p:cNvSpPr>
          <p:nvPr>
            <p:ph idx="1"/>
          </p:nvPr>
        </p:nvSpPr>
        <p:spPr/>
        <p:txBody>
          <a:bodyPr>
            <a:normAutofit fontScale="85000" lnSpcReduction="20000"/>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0" indent="0">
              <a:buNone/>
            </a:pPr>
            <a:r>
              <a:rPr lang="en-IN" dirty="0"/>
              <a:t>                   </a:t>
            </a:r>
          </a:p>
          <a:p>
            <a:pPr marL="0" indent="0">
              <a:buNone/>
            </a:pPr>
            <a:r>
              <a:rPr lang="en-IN" b="1" dirty="0"/>
              <a:t>                     </a:t>
            </a:r>
          </a:p>
          <a:p>
            <a:pPr marL="0" indent="0">
              <a:buNone/>
            </a:pPr>
            <a:endParaRPr lang="en-IN" b="1" dirty="0"/>
          </a:p>
          <a:p>
            <a:pPr marL="0" indent="0">
              <a:buNone/>
            </a:pPr>
            <a:r>
              <a:rPr lang="en-IN" b="1" dirty="0"/>
              <a:t>                            Questionnaire                                                          Output</a:t>
            </a:r>
          </a:p>
        </p:txBody>
      </p:sp>
      <p:pic>
        <p:nvPicPr>
          <p:cNvPr id="9" name="Picture 8" descr="A hand holding a login screen&#10;&#10;AI-generated content may be incorrect.">
            <a:extLst>
              <a:ext uri="{FF2B5EF4-FFF2-40B4-BE49-F238E27FC236}">
                <a16:creationId xmlns:a16="http://schemas.microsoft.com/office/drawing/2014/main" id="{CC542B41-E981-954B-2F96-B6C1DC539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47651"/>
            <a:ext cx="5847907" cy="5144805"/>
          </a:xfrm>
          <a:prstGeom prst="rect">
            <a:avLst/>
          </a:prstGeom>
        </p:spPr>
      </p:pic>
      <p:pic>
        <p:nvPicPr>
          <p:cNvPr id="11" name="Picture 10" descr="A hand holding a phone&#10;&#10;AI-generated content may be incorrect.">
            <a:extLst>
              <a:ext uri="{FF2B5EF4-FFF2-40B4-BE49-F238E27FC236}">
                <a16:creationId xmlns:a16="http://schemas.microsoft.com/office/drawing/2014/main" id="{72FE7691-4277-758D-C678-93B5E43302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7659" y="937261"/>
            <a:ext cx="6144587" cy="5144804"/>
          </a:xfrm>
          <a:prstGeom prst="rect">
            <a:avLst/>
          </a:prstGeom>
        </p:spPr>
      </p:pic>
    </p:spTree>
    <p:extLst>
      <p:ext uri="{BB962C8B-B14F-4D97-AF65-F5344CB8AC3E}">
        <p14:creationId xmlns:p14="http://schemas.microsoft.com/office/powerpoint/2010/main" val="1982665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78CB-0B1E-CDE9-990A-C48ADC40742D}"/>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C7BF74A7-6F68-597C-3E2A-0809F918036D}"/>
              </a:ext>
            </a:extLst>
          </p:cNvPr>
          <p:cNvSpPr>
            <a:spLocks noGrp="1"/>
          </p:cNvSpPr>
          <p:nvPr>
            <p:ph idx="1"/>
          </p:nvPr>
        </p:nvSpPr>
        <p:spPr>
          <a:xfrm>
            <a:off x="0" y="1002986"/>
            <a:ext cx="11779133" cy="6054517"/>
          </a:xfrm>
        </p:spPr>
        <p:txBody>
          <a:bodyPr/>
          <a:lstStyle/>
          <a:p>
            <a:pPr marL="0" indent="0">
              <a:buNone/>
            </a:pPr>
            <a:r>
              <a:rPr lang="en-IN" dirty="0"/>
              <a:t>1.ewdfcdfvc                                                2.</a:t>
            </a:r>
          </a:p>
          <a:p>
            <a:endParaRPr lang="en-IN" dirty="0"/>
          </a:p>
          <a:p>
            <a:endParaRPr lang="en-IN" dirty="0"/>
          </a:p>
          <a:p>
            <a:endParaRPr lang="en-IN" dirty="0"/>
          </a:p>
          <a:p>
            <a:endParaRPr lang="en-IN" dirty="0"/>
          </a:p>
          <a:p>
            <a:endParaRPr lang="en-IN" dirty="0"/>
          </a:p>
          <a:p>
            <a:pPr marL="0" indent="0">
              <a:buNone/>
            </a:pPr>
            <a:r>
              <a:rPr lang="en-IN" dirty="0"/>
              <a:t>           3.                                                                              </a:t>
            </a:r>
            <a:r>
              <a:rPr lang="en-IN" sz="2900" b="1" dirty="0"/>
              <a:t>performance analysis</a:t>
            </a:r>
          </a:p>
          <a:p>
            <a:pPr marL="0" indent="0">
              <a:buNone/>
            </a:pPr>
            <a:r>
              <a:rPr lang="en-IN" sz="2600" b="1" dirty="0"/>
              <a:t>                                                                                                    1.CatBoost Classifier</a:t>
            </a:r>
          </a:p>
          <a:p>
            <a:pPr marL="0" indent="0">
              <a:buNone/>
            </a:pPr>
            <a:r>
              <a:rPr lang="en-IN" sz="2600" b="1" dirty="0"/>
              <a:t>                                                                                                    2.Random Forest</a:t>
            </a:r>
          </a:p>
          <a:p>
            <a:pPr marL="0" indent="0">
              <a:buNone/>
            </a:pPr>
            <a:r>
              <a:rPr lang="en-IN" sz="2600" b="1" dirty="0"/>
              <a:t>                                                                                                    3.Decision Tree </a:t>
            </a:r>
            <a:r>
              <a:rPr lang="en-IN" b="1" dirty="0"/>
              <a:t>    </a:t>
            </a:r>
            <a:r>
              <a:rPr lang="en-IN" dirty="0"/>
              <a:t>                                                                    </a:t>
            </a:r>
          </a:p>
        </p:txBody>
      </p:sp>
      <p:pic>
        <p:nvPicPr>
          <p:cNvPr id="7" name="Picture 6" descr="A screenshot of a computer&#10;&#10;AI-generated content may be incorrect.">
            <a:extLst>
              <a:ext uri="{FF2B5EF4-FFF2-40B4-BE49-F238E27FC236}">
                <a16:creationId xmlns:a16="http://schemas.microsoft.com/office/drawing/2014/main" id="{85240052-4EA3-A324-7CFB-CD1F650085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1690" y="947651"/>
            <a:ext cx="5830310" cy="2943865"/>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00B13656-80CB-C1EB-9A41-8CE9274109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6243" y="4087247"/>
            <a:ext cx="6232483" cy="2537994"/>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D564E97D-F214-A4E8-8F95-25691EC8A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276" y="947651"/>
            <a:ext cx="5756722" cy="2943865"/>
          </a:xfrm>
          <a:prstGeom prst="rect">
            <a:avLst/>
          </a:prstGeom>
        </p:spPr>
      </p:pic>
    </p:spTree>
    <p:extLst>
      <p:ext uri="{BB962C8B-B14F-4D97-AF65-F5344CB8AC3E}">
        <p14:creationId xmlns:p14="http://schemas.microsoft.com/office/powerpoint/2010/main" val="2405560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A9F5A-63C1-BC37-5228-0222A33BE847}"/>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D51E3A64-F5D2-29EB-0236-EAA2A67E0AFD}"/>
              </a:ext>
            </a:extLst>
          </p:cNvPr>
          <p:cNvSpPr>
            <a:spLocks noGrp="1"/>
          </p:cNvSpPr>
          <p:nvPr>
            <p:ph idx="1"/>
          </p:nvPr>
        </p:nvSpPr>
        <p:spPr>
          <a:xfrm>
            <a:off x="206430" y="1230281"/>
            <a:ext cx="11779135" cy="5394960"/>
          </a:xfrm>
        </p:spPr>
        <p:txBody>
          <a:bodyPr>
            <a:normAutofit/>
          </a:bodyPr>
          <a:lstStyle/>
          <a:p>
            <a:pPr>
              <a:buFont typeface="Arial" panose="020B0604020202020204" pitchFamily="34" charset="0"/>
              <a:buChar char="•"/>
            </a:pPr>
            <a:r>
              <a:rPr lang="en-US" sz="2400" dirty="0"/>
              <a:t>In conclusion, the proposed ML-based predictive model for mobile addiction offers a data-driven, scalable, and efficient solution to identify and address mobile addiction patterns. </a:t>
            </a:r>
          </a:p>
          <a:p>
            <a:pPr>
              <a:buFont typeface="Arial" panose="020B0604020202020204" pitchFamily="34" charset="0"/>
              <a:buChar char="•"/>
            </a:pPr>
            <a:r>
              <a:rPr lang="en-US" sz="2400" dirty="0"/>
              <a:t>By utilizing machine learning algorithms, the system provides real-time monitoring, personalized predictions, and actionable insights based on user behavior. </a:t>
            </a:r>
          </a:p>
          <a:p>
            <a:pPr>
              <a:buFont typeface="Arial" panose="020B0604020202020204" pitchFamily="34" charset="0"/>
              <a:buChar char="•"/>
            </a:pPr>
            <a:r>
              <a:rPr lang="en-US" sz="2400" dirty="0"/>
              <a:t>Unlike traditional methods, which often rely on self-reported data or manual interventions, this system delivers objective, automated, and timely assessments that can proactively guide users towards healthier mobile usage. </a:t>
            </a:r>
          </a:p>
          <a:p>
            <a:pPr>
              <a:buFont typeface="Arial" panose="020B0604020202020204" pitchFamily="34" charset="0"/>
              <a:buChar char="•"/>
            </a:pPr>
            <a:r>
              <a:rPr lang="en-US" sz="2400" dirty="0"/>
              <a:t>With its ability to scale, provide tailored recommendations, and evaluate model performance through various metrics, the system presents a promising approach to tackling the growing concern of mobile addiction, fostering better mental health, and improving well-being in a technology-driven world.</a:t>
            </a:r>
            <a:endParaRPr lang="en-IN" sz="2400" dirty="0"/>
          </a:p>
        </p:txBody>
      </p:sp>
    </p:spTree>
    <p:extLst>
      <p:ext uri="{BB962C8B-B14F-4D97-AF65-F5344CB8AC3E}">
        <p14:creationId xmlns:p14="http://schemas.microsoft.com/office/powerpoint/2010/main" val="84820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Content Placeholder 2"/>
          <p:cNvSpPr>
            <a:spLocks noGrp="1"/>
          </p:cNvSpPr>
          <p:nvPr>
            <p:ph idx="1"/>
          </p:nvPr>
        </p:nvSpPr>
        <p:spPr/>
        <p:txBody>
          <a:bodyPr>
            <a:normAutofit/>
          </a:bodyPr>
          <a:lstStyle/>
          <a:p>
            <a:pPr fontAlgn="auto">
              <a:spcAft>
                <a:spcPts val="0"/>
              </a:spcAft>
              <a:buFont typeface="Arial" panose="020B0604020202020204" pitchFamily="34" charset="0"/>
              <a:buChar char="•"/>
              <a:defRPr/>
            </a:pPr>
            <a:r>
              <a:rPr lang="en-IN" sz="2400" b="1" dirty="0"/>
              <a:t>Choi, Y., &amp; Park, H. (2019).</a:t>
            </a:r>
            <a:r>
              <a:rPr lang="en-IN" sz="2400" dirty="0"/>
              <a:t> "Mobile addiction and mental health problems among adolescents." </a:t>
            </a:r>
            <a:r>
              <a:rPr lang="en-IN" sz="2400" i="1" dirty="0"/>
              <a:t>Journal of Child and Adolescent Psychiatric Nursing</a:t>
            </a:r>
            <a:r>
              <a:rPr lang="en-IN" sz="2400" dirty="0"/>
              <a:t>, 32(4), 181-188.</a:t>
            </a:r>
            <a:endParaRPr lang="en-US" sz="2400" dirty="0"/>
          </a:p>
          <a:p>
            <a:pPr fontAlgn="auto">
              <a:spcAft>
                <a:spcPts val="0"/>
              </a:spcAft>
              <a:buFont typeface="Arial" panose="020B0604020202020204" pitchFamily="34" charset="0"/>
              <a:buChar char="•"/>
              <a:defRPr/>
            </a:pPr>
            <a:r>
              <a:rPr lang="en-IN" sz="2400" b="1" dirty="0"/>
              <a:t>Chen, L., &amp; Zhao, S. (2018).</a:t>
            </a:r>
            <a:r>
              <a:rPr lang="en-IN" sz="2400" dirty="0"/>
              <a:t> "Behavioural prediction model for mobile app addiction using machine learning." </a:t>
            </a:r>
            <a:r>
              <a:rPr lang="en-IN" sz="2400" i="1" dirty="0"/>
              <a:t>Computers in Human Behaviour</a:t>
            </a:r>
            <a:r>
              <a:rPr lang="en-IN" sz="2400" dirty="0"/>
              <a:t>, 81, 183-190.</a:t>
            </a:r>
            <a:endParaRPr lang="en-US" sz="2400" dirty="0"/>
          </a:p>
          <a:p>
            <a:pPr fontAlgn="auto">
              <a:spcAft>
                <a:spcPts val="0"/>
              </a:spcAft>
              <a:buFont typeface="Arial" panose="020B0604020202020204" pitchFamily="34" charset="0"/>
              <a:buChar char="•"/>
              <a:defRPr/>
            </a:pPr>
            <a:r>
              <a:rPr lang="en-IN" sz="2400" b="1" dirty="0"/>
              <a:t>Przybylski, A. K., &amp; Weinstein, N. (2017).</a:t>
            </a:r>
            <a:r>
              <a:rPr lang="en-IN" sz="2400" dirty="0"/>
              <a:t> "Can you connect with me now? How the presence of mobile communication technology influences face-to-face conversation quality." </a:t>
            </a:r>
            <a:r>
              <a:rPr lang="en-IN" sz="2400" i="1" dirty="0"/>
              <a:t>Journal of Social and Personal Relationships</a:t>
            </a:r>
            <a:r>
              <a:rPr lang="en-IN" sz="2400" dirty="0"/>
              <a:t>, 34(4), 626-643.</a:t>
            </a:r>
            <a:endParaRPr lang="en-US" sz="2400" dirty="0"/>
          </a:p>
          <a:p>
            <a:pPr fontAlgn="auto">
              <a:spcAft>
                <a:spcPts val="0"/>
              </a:spcAft>
              <a:buFont typeface="Arial" panose="020B0604020202020204" pitchFamily="34" charset="0"/>
              <a:buChar char="•"/>
              <a:defRPr/>
            </a:pPr>
            <a:r>
              <a:rPr lang="en-IN" sz="2400" b="1" dirty="0"/>
              <a:t>Kuss, D. J., &amp; Griffiths, M. D. (2017).</a:t>
            </a:r>
            <a:r>
              <a:rPr lang="en-IN" sz="2400" dirty="0"/>
              <a:t> "Social networking sites and addiction: Ten lessons learned." </a:t>
            </a:r>
            <a:r>
              <a:rPr lang="en-IN" sz="2400" i="1" dirty="0"/>
              <a:t>International Journal of Environmental Research and Public Health</a:t>
            </a:r>
            <a:r>
              <a:rPr lang="en-IN" sz="2400" dirty="0"/>
              <a:t>, 14(3), 311-319.</a:t>
            </a:r>
            <a:endParaRPr lang="en-US" sz="2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BD068-3E60-3D18-8588-BC30549AD357}"/>
              </a:ext>
            </a:extLst>
          </p:cNvPr>
          <p:cNvSpPr>
            <a:spLocks noGrp="1"/>
          </p:cNvSpPr>
          <p:nvPr>
            <p:ph type="title"/>
          </p:nvPr>
        </p:nvSpPr>
        <p:spPr/>
        <p:txBody>
          <a:bodyPr/>
          <a:lstStyle/>
          <a:p>
            <a:r>
              <a:rPr lang="en-US" dirty="0"/>
              <a:t>Abstract</a:t>
            </a:r>
            <a:endParaRPr lang="en-IN" dirty="0"/>
          </a:p>
        </p:txBody>
      </p:sp>
      <p:sp>
        <p:nvSpPr>
          <p:cNvPr id="3" name="Content Placeholder 2">
            <a:extLst>
              <a:ext uri="{FF2B5EF4-FFF2-40B4-BE49-F238E27FC236}">
                <a16:creationId xmlns:a16="http://schemas.microsoft.com/office/drawing/2014/main" id="{83283D0C-3BE0-902B-5AC6-C910F9C14AFD}"/>
              </a:ext>
            </a:extLst>
          </p:cNvPr>
          <p:cNvSpPr>
            <a:spLocks noGrp="1"/>
          </p:cNvSpPr>
          <p:nvPr>
            <p:ph idx="1"/>
          </p:nvPr>
        </p:nvSpPr>
        <p:spPr/>
        <p:txBody>
          <a:bodyPr>
            <a:normAutofit/>
          </a:bodyPr>
          <a:lstStyle/>
          <a:p>
            <a:pPr marL="0" indent="0">
              <a:buNone/>
            </a:pPr>
            <a:r>
              <a:rPr lang="en-US" sz="2100" dirty="0"/>
              <a:t>        The increasing prevalence of electronic gadgets in daily life has brought significant changes to the lifestyle and habits of students. While these gadgets offer undeniable benefits for education, communication, and entertainment, they also pose risks of addiction, negatively impacting student’s academic performance, mental health, and social interactions. This project aims to utilize machine learning algorithms to predict the levels of Smart phone addiction among individuals. Smart Phone addiction is a growing concern in modern society, with adverse effects on mental health and productivity. This project focuses on using various predictive models to classify the addiction level into categories such as low, moderate, and high. This model uses Multiple Machine learning algorithms, including Gradient Boosting Algorithm, Random Forest Algorithm are employed to train models on the dataset. The proposed System used to analyze diverse factors such as screen time, sleep patterns, and academic performance. These algorithms enable accurate predictions and personalized recommendations, fostering proactive interventions. The performance of these models is evaluating using key metrics such as accuracy, precision, recall, and F-score. The results are visualized through confusion matrices and classification reports. </a:t>
            </a:r>
          </a:p>
          <a:p>
            <a:pPr marL="0" indent="0">
              <a:buNone/>
            </a:pPr>
            <a:r>
              <a:rPr lang="en-US" sz="2100" b="1" dirty="0"/>
              <a:t>Keywords:</a:t>
            </a:r>
            <a:r>
              <a:rPr lang="en-US" sz="2100" dirty="0"/>
              <a:t> Cat Boost, Random Forest, Smart Phone Addiction, Student Behavior Analysis, Classification Models</a:t>
            </a:r>
            <a:endParaRPr lang="en-IN" sz="2100" dirty="0"/>
          </a:p>
        </p:txBody>
      </p:sp>
    </p:spTree>
    <p:extLst>
      <p:ext uri="{BB962C8B-B14F-4D97-AF65-F5344CB8AC3E}">
        <p14:creationId xmlns:p14="http://schemas.microsoft.com/office/powerpoint/2010/main" val="2035868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7821"/>
            <a:ext cx="12192000" cy="714892"/>
          </a:xfrm>
        </p:spPr>
        <p:txBody>
          <a:bodyPr/>
          <a:lstStyle/>
          <a:p>
            <a:r>
              <a:rPr lang="en-US" dirty="0"/>
              <a:t>Introduction</a:t>
            </a:r>
            <a:endParaRPr lang="en-IN" dirty="0"/>
          </a:p>
        </p:txBody>
      </p:sp>
      <p:sp>
        <p:nvSpPr>
          <p:cNvPr id="10" name="Rectangle 5">
            <a:extLst>
              <a:ext uri="{FF2B5EF4-FFF2-40B4-BE49-F238E27FC236}">
                <a16:creationId xmlns:a16="http://schemas.microsoft.com/office/drawing/2014/main" id="{5F71C07D-F3CB-2BEA-7A49-7C82E5D129E8}"/>
              </a:ext>
            </a:extLst>
          </p:cNvPr>
          <p:cNvSpPr>
            <a:spLocks noGrp="1" noChangeArrowheads="1"/>
          </p:cNvSpPr>
          <p:nvPr>
            <p:ph idx="1"/>
          </p:nvPr>
        </p:nvSpPr>
        <p:spPr bwMode="auto">
          <a:xfrm>
            <a:off x="200525" y="214828"/>
            <a:ext cx="11613399" cy="6093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657600" lvl="8" indent="0" eaLnBrk="0" fontAlgn="base" hangingPunct="0">
              <a:lnSpc>
                <a:spcPct val="100000"/>
              </a:lnSpc>
              <a:spcBef>
                <a:spcPct val="0"/>
              </a:spcBef>
              <a:spcAft>
                <a:spcPct val="0"/>
              </a:spcAft>
              <a:buNone/>
            </a:pP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657600" lvl="8" indent="0" eaLnBrk="0" fontAlgn="base" hangingPunct="0">
              <a:lnSpc>
                <a:spcPct val="100000"/>
              </a:lnSpc>
              <a:spcBef>
                <a:spcPct val="0"/>
              </a:spcBef>
              <a:spcAft>
                <a:spcPct val="0"/>
              </a:spcAft>
              <a:buNone/>
            </a:pPr>
            <a:endParaRPr lang="en-US" altLang="en-US" sz="2200" dirty="0">
              <a:latin typeface="Times New Roman" panose="02020603050405020304" pitchFamily="18" charset="0"/>
              <a:cs typeface="Times New Roman" panose="02020603050405020304" pitchFamily="18" charset="0"/>
            </a:endParaRPr>
          </a:p>
          <a:p>
            <a:pPr marL="3657600" lvl="8" indent="0" eaLnBrk="0" fontAlgn="base" hangingPunct="0">
              <a:lnSpc>
                <a:spcPct val="100000"/>
              </a:lnSpc>
              <a:spcBef>
                <a:spcPct val="0"/>
              </a:spcBef>
              <a:spcAft>
                <a:spcPct val="0"/>
              </a:spcAft>
              <a:buNone/>
            </a:pP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eaLnBrk="0" fontAlgn="base" hangingPunct="0">
              <a:lnSpc>
                <a:spcPct val="100000"/>
              </a:lnSpc>
              <a:spcBef>
                <a:spcPct val="0"/>
              </a:spcBef>
              <a:spcAft>
                <a:spcPct val="0"/>
              </a:spcAft>
              <a:buFont typeface="Arial" panose="020B0604020202020204" pitchFamily="34" charset="0"/>
              <a:buChar char="•"/>
            </a:pPr>
            <a:r>
              <a:rPr kumimoji="0" lang="en-US" altLang="en-US" sz="23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days, smartphones are a part of almost everything we do especially for students. They help with learning, staying connected, and even relaxing.</a:t>
            </a:r>
            <a:endParaRPr lang="en-US" altLang="en-US" sz="2300" dirty="0"/>
          </a:p>
          <a:p>
            <a:pPr eaLnBrk="0" fontAlgn="base" hangingPunct="0">
              <a:lnSpc>
                <a:spcPct val="100000"/>
              </a:lnSpc>
              <a:spcBef>
                <a:spcPct val="0"/>
              </a:spcBef>
              <a:spcAft>
                <a:spcPct val="0"/>
              </a:spcAft>
              <a:buFont typeface="Arial" panose="020B0604020202020204" pitchFamily="34" charset="0"/>
              <a:buChar char="•"/>
            </a:pPr>
            <a:r>
              <a:rPr kumimoji="0" lang="en-US" altLang="en-US" sz="2300" b="0" i="0" u="none" strike="noStrike" cap="none" normalizeH="0" baseline="0" dirty="0">
                <a:ln>
                  <a:noFill/>
                </a:ln>
                <a:solidFill>
                  <a:schemeClr val="tx1"/>
                </a:solidFill>
                <a:effectLst/>
              </a:rPr>
              <a:t>But the problem starts when this usage goes overboard. Many students end up spending </a:t>
            </a:r>
            <a:r>
              <a:rPr kumimoji="0" lang="en-US" altLang="en-US" sz="2300" i="0" u="none" strike="noStrike" cap="none" normalizeH="0" baseline="0" dirty="0">
                <a:ln>
                  <a:noFill/>
                </a:ln>
                <a:solidFill>
                  <a:schemeClr val="tx1"/>
                </a:solidFill>
                <a:effectLst/>
              </a:rPr>
              <a:t>hours on their phones, </a:t>
            </a:r>
            <a:r>
              <a:rPr kumimoji="0" lang="en-US" altLang="en-US" sz="2300" b="0" i="0" u="none" strike="noStrike" cap="none" normalizeH="0" baseline="0" dirty="0">
                <a:ln>
                  <a:noFill/>
                </a:ln>
                <a:solidFill>
                  <a:schemeClr val="tx1"/>
                </a:solidFill>
                <a:effectLst/>
              </a:rPr>
              <a:t>often without even realizing it.</a:t>
            </a:r>
            <a:endParaRPr lang="en-US" altLang="en-US" sz="2300" dirty="0"/>
          </a:p>
          <a:p>
            <a:pPr eaLnBrk="0" fontAlgn="base" hangingPunct="0">
              <a:lnSpc>
                <a:spcPct val="100000"/>
              </a:lnSpc>
              <a:spcBef>
                <a:spcPct val="0"/>
              </a:spcBef>
              <a:spcAft>
                <a:spcPct val="0"/>
              </a:spcAft>
              <a:buFont typeface="Arial" panose="020B0604020202020204" pitchFamily="34" charset="0"/>
              <a:buChar char="•"/>
            </a:pPr>
            <a:r>
              <a:rPr kumimoji="0" lang="en-US" altLang="en-US" sz="2300" b="0" i="0" u="none" strike="noStrike" cap="none" normalizeH="0" baseline="0" dirty="0">
                <a:ln>
                  <a:noFill/>
                </a:ln>
                <a:solidFill>
                  <a:schemeClr val="tx1"/>
                </a:solidFill>
                <a:effectLst/>
              </a:rPr>
              <a:t>This kind of </a:t>
            </a:r>
            <a:r>
              <a:rPr kumimoji="0" lang="en-US" altLang="en-US" sz="2300" i="0" u="none" strike="noStrike" cap="none" normalizeH="0" baseline="0" dirty="0">
                <a:ln>
                  <a:noFill/>
                </a:ln>
                <a:solidFill>
                  <a:schemeClr val="tx1"/>
                </a:solidFill>
                <a:effectLst/>
              </a:rPr>
              <a:t>addiction affects sleep, mental health, and academic performance. </a:t>
            </a:r>
            <a:r>
              <a:rPr kumimoji="0" lang="en-US" altLang="en-US" sz="2300" b="0" i="0" u="none" strike="noStrike" cap="none" normalizeH="0" baseline="0" dirty="0">
                <a:ln>
                  <a:noFill/>
                </a:ln>
                <a:solidFill>
                  <a:schemeClr val="tx1"/>
                </a:solidFill>
                <a:effectLst/>
              </a:rPr>
              <a:t>Constantly checking notifications, scrolling through social media, or binge-watching can really take a toll.</a:t>
            </a:r>
          </a:p>
          <a:p>
            <a:pPr eaLnBrk="0" fontAlgn="base" hangingPunct="0">
              <a:lnSpc>
                <a:spcPct val="100000"/>
              </a:lnSpc>
              <a:spcBef>
                <a:spcPct val="0"/>
              </a:spcBef>
              <a:spcAft>
                <a:spcPct val="0"/>
              </a:spcAft>
              <a:buFont typeface="Arial" panose="020B0604020202020204" pitchFamily="34" charset="0"/>
              <a:buChar char="•"/>
            </a:pPr>
            <a:r>
              <a:rPr lang="en-IN" sz="2400" dirty="0"/>
              <a:t>The effects of this addiction often extend to various aspects of an individual’s life, including academic performance, workplace productivity, and personal relationships.</a:t>
            </a:r>
            <a:endParaRPr kumimoji="0" lang="en-US" altLang="en-US" sz="23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buFont typeface="Arial" panose="020B0604020202020204" pitchFamily="34" charset="0"/>
              <a:buChar char="•"/>
            </a:pPr>
            <a:r>
              <a:rPr kumimoji="0" lang="en-US" altLang="en-US" sz="2300" b="0" i="0" u="none" strike="noStrike" cap="none" normalizeH="0" baseline="0" dirty="0">
                <a:ln>
                  <a:noFill/>
                </a:ln>
                <a:solidFill>
                  <a:schemeClr val="tx1"/>
                </a:solidFill>
                <a:effectLst/>
              </a:rPr>
              <a:t>Our project looks at this serious issue from a tech angle we’re using </a:t>
            </a:r>
            <a:r>
              <a:rPr kumimoji="0" lang="en-US" altLang="en-US" sz="2300" i="0" u="none" strike="noStrike" cap="none" normalizeH="0" baseline="0" dirty="0">
                <a:ln>
                  <a:noFill/>
                </a:ln>
                <a:solidFill>
                  <a:schemeClr val="tx1"/>
                </a:solidFill>
                <a:effectLst/>
              </a:rPr>
              <a:t>machine learning </a:t>
            </a:r>
            <a:r>
              <a:rPr kumimoji="0" lang="en-US" altLang="en-US" sz="2300" b="0" i="0" u="none" strike="noStrike" cap="none" normalizeH="0" baseline="0" dirty="0">
                <a:ln>
                  <a:noFill/>
                </a:ln>
                <a:solidFill>
                  <a:schemeClr val="tx1"/>
                </a:solidFill>
                <a:effectLst/>
              </a:rPr>
              <a:t>to predict how addicted someone might be based on their phone usage habits.</a:t>
            </a:r>
          </a:p>
          <a:p>
            <a:pPr eaLnBrk="0" fontAlgn="base" hangingPunct="0">
              <a:lnSpc>
                <a:spcPct val="100000"/>
              </a:lnSpc>
              <a:spcBef>
                <a:spcPct val="0"/>
              </a:spcBef>
              <a:spcAft>
                <a:spcPct val="0"/>
              </a:spcAft>
              <a:buFont typeface="Arial" panose="020B0604020202020204" pitchFamily="34" charset="0"/>
              <a:buChar char="•"/>
            </a:pPr>
            <a:r>
              <a:rPr kumimoji="0" lang="en-US" altLang="en-US" sz="2300" b="0" i="0" u="none" strike="noStrike" cap="none" normalizeH="0" baseline="0" dirty="0">
                <a:ln>
                  <a:noFill/>
                </a:ln>
                <a:solidFill>
                  <a:schemeClr val="tx1"/>
                </a:solidFill>
                <a:effectLst/>
              </a:rPr>
              <a:t>With the help of </a:t>
            </a:r>
            <a:r>
              <a:rPr kumimoji="0" lang="en-US" altLang="en-US" sz="2300" i="0" u="none" strike="noStrike" cap="none" normalizeH="0" baseline="0" dirty="0">
                <a:ln>
                  <a:noFill/>
                </a:ln>
                <a:solidFill>
                  <a:schemeClr val="tx1"/>
                </a:solidFill>
                <a:effectLst/>
              </a:rPr>
              <a:t>Gradient Boosting</a:t>
            </a:r>
            <a:r>
              <a:rPr kumimoji="0" lang="en-US" altLang="en-US" sz="2300" b="0" i="0" u="none" strike="noStrike" cap="none" normalizeH="0" baseline="0" dirty="0">
                <a:ln>
                  <a:noFill/>
                </a:ln>
                <a:solidFill>
                  <a:schemeClr val="tx1"/>
                </a:solidFill>
                <a:effectLst/>
              </a:rPr>
              <a:t>, a powerful ML technique, we aim to </a:t>
            </a:r>
            <a:r>
              <a:rPr kumimoji="0" lang="en-US" altLang="en-US" sz="2300" i="0" u="none" strike="noStrike" cap="none" normalizeH="0" baseline="0" dirty="0">
                <a:ln>
                  <a:noFill/>
                </a:ln>
                <a:solidFill>
                  <a:schemeClr val="tx1"/>
                </a:solidFill>
                <a:effectLst/>
              </a:rPr>
              <a:t>detect early signs of addiction </a:t>
            </a:r>
            <a:r>
              <a:rPr kumimoji="0" lang="en-US" altLang="en-US" sz="2300" b="0" i="0" u="none" strike="noStrike" cap="none" normalizeH="0" baseline="0" dirty="0">
                <a:ln>
                  <a:noFill/>
                </a:ln>
                <a:solidFill>
                  <a:schemeClr val="tx1"/>
                </a:solidFill>
                <a:effectLst/>
              </a:rPr>
              <a:t>and make it easier to take action before it becomes a bigger problem.</a:t>
            </a:r>
          </a:p>
          <a:p>
            <a:pPr eaLnBrk="0" fontAlgn="base" hangingPunct="0">
              <a:lnSpc>
                <a:spcPct val="100000"/>
              </a:lnSpc>
              <a:spcBef>
                <a:spcPct val="0"/>
              </a:spcBef>
              <a:spcAft>
                <a:spcPct val="0"/>
              </a:spcAft>
              <a:buFont typeface="Arial" panose="020B0604020202020204" pitchFamily="34" charset="0"/>
              <a:buChar char="•"/>
            </a:pPr>
            <a:r>
              <a:rPr lang="en-US" altLang="en-US" sz="2300" dirty="0"/>
              <a:t>The</a:t>
            </a:r>
            <a:r>
              <a:rPr kumimoji="0" lang="en-US" altLang="en-US" sz="2300" b="0" i="0" u="none" strike="noStrike" cap="none" normalizeH="0" baseline="0" dirty="0">
                <a:ln>
                  <a:noFill/>
                </a:ln>
                <a:solidFill>
                  <a:schemeClr val="tx1"/>
                </a:solidFill>
                <a:effectLst/>
              </a:rPr>
              <a:t> goal is to help students </a:t>
            </a:r>
            <a:r>
              <a:rPr kumimoji="0" lang="en-US" altLang="en-US" sz="2300" i="0" u="none" strike="noStrike" cap="none" normalizeH="0" baseline="0" dirty="0">
                <a:ln>
                  <a:noFill/>
                </a:ln>
                <a:solidFill>
                  <a:schemeClr val="tx1"/>
                </a:solidFill>
                <a:effectLst/>
              </a:rPr>
              <a:t>find a better balance </a:t>
            </a:r>
            <a:r>
              <a:rPr kumimoji="0" lang="en-US" altLang="en-US" sz="2300" b="0" i="0" u="none" strike="noStrike" cap="none" normalizeH="0" baseline="0" dirty="0">
                <a:ln>
                  <a:noFill/>
                </a:ln>
                <a:solidFill>
                  <a:schemeClr val="tx1"/>
                </a:solidFill>
                <a:effectLst/>
              </a:rPr>
              <a:t>and support parents, teachers, and institutions in doing the same.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DB59F-765F-3396-EE93-E44AF98F359A}"/>
              </a:ext>
            </a:extLst>
          </p:cNvPr>
          <p:cNvSpPr>
            <a:spLocks noGrp="1"/>
          </p:cNvSpPr>
          <p:nvPr>
            <p:ph type="title"/>
          </p:nvPr>
        </p:nvSpPr>
        <p:spPr/>
        <p:txBody>
          <a:bodyPr/>
          <a:lstStyle/>
          <a:p>
            <a:r>
              <a:rPr lang="en-US" dirty="0"/>
              <a:t>Literature Survey-1</a:t>
            </a:r>
            <a:endParaRPr lang="en-IN" dirty="0"/>
          </a:p>
        </p:txBody>
      </p:sp>
      <p:sp>
        <p:nvSpPr>
          <p:cNvPr id="4" name="Rectangle 1">
            <a:extLst>
              <a:ext uri="{FF2B5EF4-FFF2-40B4-BE49-F238E27FC236}">
                <a16:creationId xmlns:a16="http://schemas.microsoft.com/office/drawing/2014/main" id="{4273E769-2AB7-903A-AE9E-560060B52368}"/>
              </a:ext>
            </a:extLst>
          </p:cNvPr>
          <p:cNvSpPr>
            <a:spLocks noGrp="1" noChangeArrowheads="1"/>
          </p:cNvSpPr>
          <p:nvPr>
            <p:ph idx="1"/>
          </p:nvPr>
        </p:nvSpPr>
        <p:spPr bwMode="auto">
          <a:xfrm>
            <a:off x="0" y="1142711"/>
            <a:ext cx="11931825" cy="344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500" b="1" i="0" u="none" strike="noStrike" cap="none" normalizeH="0" baseline="0" dirty="0">
                <a:ln>
                  <a:noFill/>
                </a:ln>
                <a:solidFill>
                  <a:schemeClr val="tx1"/>
                </a:solidFill>
                <a:effectLst/>
              </a:rPr>
              <a:t>Choi, Y., &amp; Park, H. (2019) –</a:t>
            </a:r>
            <a:r>
              <a:rPr kumimoji="0" lang="en-US" altLang="en-US" sz="2500" b="0" i="0" u="none" strike="noStrike" cap="none" normalizeH="0" baseline="0" dirty="0">
                <a:ln>
                  <a:noFill/>
                </a:ln>
                <a:solidFill>
                  <a:schemeClr val="tx1"/>
                </a:solidFill>
                <a:effectLst/>
              </a:rPr>
              <a:t> </a:t>
            </a:r>
            <a:r>
              <a:rPr kumimoji="0" lang="en-US" altLang="en-US" sz="2500" b="0" i="1" u="none" strike="noStrike" cap="none" normalizeH="0" baseline="0" dirty="0">
                <a:ln>
                  <a:noFill/>
                </a:ln>
                <a:solidFill>
                  <a:schemeClr val="tx1"/>
                </a:solidFill>
                <a:effectLst/>
              </a:rPr>
              <a:t>Mobile addiction and mental health problems among adolescents</a:t>
            </a:r>
            <a:r>
              <a:rPr kumimoji="0" lang="en-US" altLang="en-US" sz="2500" b="0" i="0" u="none" strike="noStrike" cap="none" normalizeH="0" baseline="0" dirty="0">
                <a:ln>
                  <a:noFill/>
                </a:ln>
                <a:solidFill>
                  <a:schemeClr val="tx1"/>
                </a:solidFill>
                <a:effectLst/>
              </a:rPr>
              <a:t>, </a:t>
            </a:r>
            <a:r>
              <a:rPr kumimoji="0" lang="en-US" altLang="en-US" sz="2500" b="0" i="1" u="none" strike="noStrike" cap="none" normalizeH="0" baseline="0" dirty="0">
                <a:ln>
                  <a:noFill/>
                </a:ln>
                <a:solidFill>
                  <a:schemeClr val="tx1"/>
                </a:solidFill>
                <a:effectLst/>
              </a:rPr>
              <a:t>Journal of Child and Adolescent Psychiatric Nursing</a:t>
            </a:r>
            <a:r>
              <a:rPr kumimoji="0" lang="en-US" altLang="en-US" sz="2500" b="0" i="0" u="none" strike="noStrike" cap="none" normalizeH="0" baseline="0" dirty="0">
                <a:ln>
                  <a:noFill/>
                </a:ln>
                <a:solidFill>
                  <a:schemeClr val="tx1"/>
                </a:solidFill>
                <a:effectLst/>
              </a:rPr>
              <a:t>, </a:t>
            </a:r>
            <a:r>
              <a:rPr kumimoji="0" lang="en-US" altLang="en-US" sz="2500" i="0" u="none" strike="noStrike" cap="none" normalizeH="0" baseline="0" dirty="0">
                <a:ln>
                  <a:noFill/>
                </a:ln>
                <a:solidFill>
                  <a:schemeClr val="tx1"/>
                </a:solidFill>
                <a:effectLst/>
              </a:rPr>
              <a:t>32(4), 181–188.</a:t>
            </a:r>
            <a:r>
              <a:rPr lang="en-US" sz="2500" dirty="0"/>
              <a:t>This paper examines the impact of mobile addiction on adolescent mental </a:t>
            </a:r>
            <a:r>
              <a:rPr lang="en-US" sz="2500" dirty="0" err="1"/>
              <a:t>health.Highlights</a:t>
            </a:r>
            <a:r>
              <a:rPr lang="en-US" sz="2500" dirty="0"/>
              <a:t> emotional and psychological issues like anxiety, depression, and social isolation caused by excessive Mobile  Phone usage. Emphasizes the importance of parental and educator involvement in regulating screen time. Recommends early intervention and mindful usage practices to prevent long-term mental health issues. Stresses the need for preventive strategies in schools and communities to address the growing concern.</a:t>
            </a:r>
            <a:endParaRPr kumimoji="0" lang="en-US" altLang="en-US" sz="25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58091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905BC-1566-80D0-C180-DCB40922EDA9}"/>
              </a:ext>
            </a:extLst>
          </p:cNvPr>
          <p:cNvSpPr>
            <a:spLocks noGrp="1"/>
          </p:cNvSpPr>
          <p:nvPr>
            <p:ph type="title"/>
          </p:nvPr>
        </p:nvSpPr>
        <p:spPr/>
        <p:txBody>
          <a:bodyPr/>
          <a:lstStyle/>
          <a:p>
            <a:r>
              <a:rPr lang="en-US" dirty="0"/>
              <a:t>Literature Survey-2</a:t>
            </a:r>
            <a:endParaRPr lang="en-IN" dirty="0"/>
          </a:p>
        </p:txBody>
      </p:sp>
      <p:sp>
        <p:nvSpPr>
          <p:cNvPr id="3" name="Content Placeholder 2">
            <a:extLst>
              <a:ext uri="{FF2B5EF4-FFF2-40B4-BE49-F238E27FC236}">
                <a16:creationId xmlns:a16="http://schemas.microsoft.com/office/drawing/2014/main" id="{CC5CF943-8C97-0129-19A1-F89E8983C2BF}"/>
              </a:ext>
            </a:extLst>
          </p:cNvPr>
          <p:cNvSpPr>
            <a:spLocks noGrp="1"/>
          </p:cNvSpPr>
          <p:nvPr>
            <p:ph idx="1"/>
          </p:nvPr>
        </p:nvSpPr>
        <p:spPr/>
        <p:txBody>
          <a:bodyPr>
            <a:normAutofit fontScale="32500" lnSpcReduction="20000"/>
          </a:bodyPr>
          <a:lstStyle/>
          <a:p>
            <a:pPr>
              <a:buFont typeface="Arial" panose="020B0604020202020204" pitchFamily="34" charset="0"/>
              <a:buChar char="•"/>
            </a:pPr>
            <a:endParaRPr lang="en-US" sz="9600" b="1" dirty="0"/>
          </a:p>
          <a:p>
            <a:pPr>
              <a:buFont typeface="Arial" panose="020B0604020202020204" pitchFamily="34" charset="0"/>
              <a:buChar char="•"/>
            </a:pPr>
            <a:r>
              <a:rPr lang="en-US" sz="7700" b="1" dirty="0"/>
              <a:t>Chen, L., &amp; Zhao, S. (2018) –</a:t>
            </a:r>
            <a:r>
              <a:rPr lang="en-US" sz="7700" dirty="0"/>
              <a:t> </a:t>
            </a:r>
            <a:r>
              <a:rPr lang="en-US" sz="7700" i="1" dirty="0"/>
              <a:t>Behavioral prediction model for mobile app addiction using machine learning</a:t>
            </a:r>
            <a:r>
              <a:rPr lang="en-US" sz="7700" dirty="0"/>
              <a:t>, </a:t>
            </a:r>
            <a:r>
              <a:rPr lang="en-US" sz="7700" i="1" dirty="0"/>
              <a:t>Computers in Human Behavior</a:t>
            </a:r>
            <a:r>
              <a:rPr lang="en-US" sz="7700" dirty="0"/>
              <a:t>, </a:t>
            </a:r>
            <a:r>
              <a:rPr lang="en-US" sz="7700" b="1" dirty="0"/>
              <a:t>81, 183–190</a:t>
            </a:r>
            <a:r>
              <a:rPr lang="en-US" sz="7700" dirty="0"/>
              <a:t>.</a:t>
            </a:r>
            <a:r>
              <a:rPr lang="en-IN" sz="7700" dirty="0"/>
              <a:t>Chen and Zhao explore the development of a behavioural prediction model for mobile app addiction using machine learning techniques. Their study presents a framework that uses user </a:t>
            </a:r>
            <a:r>
              <a:rPr lang="en-IN" sz="7700" dirty="0" err="1"/>
              <a:t>behavior</a:t>
            </a:r>
            <a:r>
              <a:rPr lang="en-IN" sz="7700" dirty="0"/>
              <a:t> data, such as app usage patterns, interaction frequency, and session length, to predict potential addiction risks. By applying machine learning algorithms, they aim to identify early signs of addiction, offering a more proactive approach to managing mobile app dependency. The study demonstrates the effectiveness of combining behavioural data with machine learning to assess the risk of addiction, which could pave the way for personalized interventions. </a:t>
            </a:r>
          </a:p>
          <a:p>
            <a:pPr>
              <a:buFont typeface="Arial" panose="020B0604020202020204" pitchFamily="34" charset="0"/>
              <a:buChar char="•"/>
            </a:pPr>
            <a:r>
              <a:rPr lang="en-IN" sz="7700" dirty="0"/>
              <a:t>This research offers a technological approach to tackle mobile app addiction by leveraging predictive modelling and behavioural analysis</a:t>
            </a:r>
            <a:r>
              <a:rPr lang="en-IN" sz="9600" dirty="0"/>
              <a:t>.</a:t>
            </a:r>
            <a:endParaRPr lang="en-US" sz="9600" dirty="0"/>
          </a:p>
          <a:p>
            <a:endParaRPr lang="en-IN" dirty="0"/>
          </a:p>
        </p:txBody>
      </p:sp>
    </p:spTree>
    <p:extLst>
      <p:ext uri="{BB962C8B-B14F-4D97-AF65-F5344CB8AC3E}">
        <p14:creationId xmlns:p14="http://schemas.microsoft.com/office/powerpoint/2010/main" val="78852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D3D2A-8474-B8F1-C075-4FCF0E484FF6}"/>
              </a:ext>
            </a:extLst>
          </p:cNvPr>
          <p:cNvSpPr>
            <a:spLocks noGrp="1"/>
          </p:cNvSpPr>
          <p:nvPr>
            <p:ph type="title"/>
          </p:nvPr>
        </p:nvSpPr>
        <p:spPr/>
        <p:txBody>
          <a:bodyPr/>
          <a:lstStyle/>
          <a:p>
            <a:r>
              <a:rPr lang="en-US" dirty="0"/>
              <a:t>Literature Survey-3</a:t>
            </a:r>
            <a:endParaRPr lang="en-IN" dirty="0"/>
          </a:p>
        </p:txBody>
      </p:sp>
      <p:sp>
        <p:nvSpPr>
          <p:cNvPr id="3" name="Content Placeholder 2">
            <a:extLst>
              <a:ext uri="{FF2B5EF4-FFF2-40B4-BE49-F238E27FC236}">
                <a16:creationId xmlns:a16="http://schemas.microsoft.com/office/drawing/2014/main" id="{4B848197-8E46-6B08-CD28-CC9C13346301}"/>
              </a:ext>
            </a:extLst>
          </p:cNvPr>
          <p:cNvSpPr>
            <a:spLocks noGrp="1"/>
          </p:cNvSpPr>
          <p:nvPr>
            <p:ph idx="1"/>
          </p:nvPr>
        </p:nvSpPr>
        <p:spPr/>
        <p:txBody>
          <a:bodyPr>
            <a:normAutofit/>
          </a:bodyPr>
          <a:lstStyle/>
          <a:p>
            <a:pPr>
              <a:buFont typeface="Arial" panose="020B0604020202020204" pitchFamily="34" charset="0"/>
              <a:buChar char="•"/>
            </a:pPr>
            <a:r>
              <a:rPr lang="en-US" sz="2400" b="1" dirty="0"/>
              <a:t>Przybylski, A. K., &amp; Weinstein, N. (2017) –</a:t>
            </a:r>
            <a:r>
              <a:rPr lang="en-US" sz="2400" dirty="0"/>
              <a:t> </a:t>
            </a:r>
            <a:r>
              <a:rPr lang="en-US" sz="2400" i="1" dirty="0"/>
              <a:t>Can you connect with me now? How the presence of mobile communication technology influences face-to-face conversation quality</a:t>
            </a:r>
            <a:r>
              <a:rPr lang="en-US" sz="2400" dirty="0"/>
              <a:t>, </a:t>
            </a:r>
            <a:r>
              <a:rPr lang="en-US" sz="2400" i="1" dirty="0"/>
              <a:t>Journal of Social and Personal Relationships</a:t>
            </a:r>
            <a:r>
              <a:rPr lang="en-US" sz="2400" dirty="0"/>
              <a:t>, 34(4), 626–643.</a:t>
            </a:r>
            <a:r>
              <a:rPr lang="en-IN" sz="2400" dirty="0"/>
              <a:t>Przybylski and Weinstein investigate the impact of mobile communication technology on face-to-face conversations. Their study reveals that the mere presence of mobile phones during in-person interactions can reduce the quality of conversations. Participants reported feeling less engaged and connected when a phone was visible, even if not actively used. The research suggests that mobile technology may distract individuals, leading to shallow interactions and less meaningful social connections. This study underscores the growing concern that while mobile communication fosters virtual connections, it can hinder the development of deep, in-person relationships, which are essential for mental and emotional well-being.</a:t>
            </a:r>
            <a:endParaRPr lang="en-US" sz="2400" dirty="0"/>
          </a:p>
          <a:p>
            <a:pPr marL="0" indent="0">
              <a:buNone/>
            </a:pPr>
            <a:endParaRPr lang="en-IN" dirty="0"/>
          </a:p>
        </p:txBody>
      </p:sp>
    </p:spTree>
    <p:extLst>
      <p:ext uri="{BB962C8B-B14F-4D97-AF65-F5344CB8AC3E}">
        <p14:creationId xmlns:p14="http://schemas.microsoft.com/office/powerpoint/2010/main" val="2589169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A3F69-37E3-AB7A-B446-FF81C2BA228E}"/>
              </a:ext>
            </a:extLst>
          </p:cNvPr>
          <p:cNvSpPr>
            <a:spLocks noGrp="1"/>
          </p:cNvSpPr>
          <p:nvPr>
            <p:ph type="title"/>
          </p:nvPr>
        </p:nvSpPr>
        <p:spPr/>
        <p:txBody>
          <a:bodyPr/>
          <a:lstStyle/>
          <a:p>
            <a:r>
              <a:rPr lang="en-US" dirty="0"/>
              <a:t>Existing System</a:t>
            </a:r>
            <a:endParaRPr lang="en-IN" dirty="0"/>
          </a:p>
        </p:txBody>
      </p:sp>
      <p:sp>
        <p:nvSpPr>
          <p:cNvPr id="3" name="Content Placeholder 2">
            <a:extLst>
              <a:ext uri="{FF2B5EF4-FFF2-40B4-BE49-F238E27FC236}">
                <a16:creationId xmlns:a16="http://schemas.microsoft.com/office/drawing/2014/main" id="{FE8A7DEB-D7AB-1004-0C49-7191FCD3EC08}"/>
              </a:ext>
            </a:extLst>
          </p:cNvPr>
          <p:cNvSpPr>
            <a:spLocks noGrp="1"/>
          </p:cNvSpPr>
          <p:nvPr>
            <p:ph idx="1"/>
          </p:nvPr>
        </p:nvSpPr>
        <p:spPr/>
        <p:txBody>
          <a:bodyPr>
            <a:normAutofit/>
          </a:bodyPr>
          <a:lstStyle/>
          <a:p>
            <a:pPr>
              <a:buFont typeface="Arial" panose="020B0604020202020204" pitchFamily="34" charset="0"/>
              <a:buChar char="•"/>
            </a:pPr>
            <a:r>
              <a:rPr lang="en-IN" sz="2400" dirty="0"/>
              <a:t>The existing systems that address mobile addiction primarily rely on traditional methods such as surveys, self-report questionnaires, and clinical assessments to measure and identify addictive </a:t>
            </a:r>
            <a:r>
              <a:rPr lang="en-IN" sz="2400" dirty="0" err="1"/>
              <a:t>behaviors</a:t>
            </a:r>
            <a:r>
              <a:rPr lang="en-IN" sz="2400" dirty="0"/>
              <a:t> related to mobile phone use.</a:t>
            </a:r>
          </a:p>
          <a:p>
            <a:pPr>
              <a:buFont typeface="Arial" panose="020B0604020202020204" pitchFamily="34" charset="0"/>
              <a:buChar char="•"/>
            </a:pPr>
            <a:r>
              <a:rPr lang="en-IN" sz="2400" dirty="0"/>
              <a:t> These methods involve manually gathering data from users, such as their screen time, app usage patterns, and psychological well-being, and then </a:t>
            </a:r>
            <a:r>
              <a:rPr lang="en-IN" sz="2400" dirty="0" err="1"/>
              <a:t>analyzing</a:t>
            </a:r>
            <a:r>
              <a:rPr lang="en-IN" sz="2400" dirty="0"/>
              <a:t> this information through subjective assessments. </a:t>
            </a:r>
          </a:p>
          <a:p>
            <a:pPr>
              <a:buFont typeface="Arial" panose="020B0604020202020204" pitchFamily="34" charset="0"/>
              <a:buChar char="•"/>
            </a:pPr>
            <a:r>
              <a:rPr lang="en-IN" sz="2400" dirty="0"/>
              <a:t>While effective to some extent, these old methods often fail to provide real-time insights or predictive capabilities. </a:t>
            </a:r>
          </a:p>
          <a:p>
            <a:pPr>
              <a:buFont typeface="Arial" panose="020B0604020202020204" pitchFamily="34" charset="0"/>
              <a:buChar char="•"/>
            </a:pPr>
            <a:r>
              <a:rPr lang="en-IN" sz="2400" dirty="0"/>
              <a:t>They also rely heavily on user honesty and awareness, which can lead to bias and inaccurate data collection. Additionally, traditional approaches do not consider the dynamic and constantly changing nature of mobile usage, failing to capture subtle addiction </a:t>
            </a:r>
            <a:r>
              <a:rPr lang="en-IN" sz="2400" dirty="0" err="1"/>
              <a:t>behaviors</a:t>
            </a:r>
            <a:r>
              <a:rPr lang="en-IN" sz="2400" dirty="0"/>
              <a:t>.</a:t>
            </a:r>
          </a:p>
          <a:p>
            <a:pPr>
              <a:buFont typeface="Arial" panose="020B0604020202020204" pitchFamily="34" charset="0"/>
              <a:buChar char="•"/>
            </a:pPr>
            <a:r>
              <a:rPr lang="en-IN" sz="2400" dirty="0"/>
              <a:t> As a result, these older methods are less efficient in providing personalized interventions and predicting potential addiction, making them limited in their ability to proactively address the growing issue of mobile addiction.</a:t>
            </a:r>
            <a:endParaRPr lang="en-US" sz="2400" dirty="0"/>
          </a:p>
          <a:p>
            <a:endParaRPr lang="en-IN" dirty="0"/>
          </a:p>
        </p:txBody>
      </p:sp>
    </p:spTree>
    <p:extLst>
      <p:ext uri="{BB962C8B-B14F-4D97-AF65-F5344CB8AC3E}">
        <p14:creationId xmlns:p14="http://schemas.microsoft.com/office/powerpoint/2010/main" val="2984829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B1D96-36C4-B072-4880-5FF2A76D77AD}"/>
              </a:ext>
            </a:extLst>
          </p:cNvPr>
          <p:cNvSpPr>
            <a:spLocks noGrp="1"/>
          </p:cNvSpPr>
          <p:nvPr>
            <p:ph type="title"/>
          </p:nvPr>
        </p:nvSpPr>
        <p:spPr/>
        <p:txBody>
          <a:bodyPr/>
          <a:lstStyle/>
          <a:p>
            <a:r>
              <a:rPr lang="en-US" dirty="0"/>
              <a:t>Drawbacks of Existing system</a:t>
            </a:r>
            <a:endParaRPr lang="en-IN" dirty="0"/>
          </a:p>
        </p:txBody>
      </p:sp>
      <p:sp>
        <p:nvSpPr>
          <p:cNvPr id="3" name="Content Placeholder 2">
            <a:extLst>
              <a:ext uri="{FF2B5EF4-FFF2-40B4-BE49-F238E27FC236}">
                <a16:creationId xmlns:a16="http://schemas.microsoft.com/office/drawing/2014/main" id="{922F05A5-AB17-A7A8-352A-6CC7D101D121}"/>
              </a:ext>
            </a:extLst>
          </p:cNvPr>
          <p:cNvSpPr>
            <a:spLocks noGrp="1"/>
          </p:cNvSpPr>
          <p:nvPr>
            <p:ph idx="1"/>
          </p:nvPr>
        </p:nvSpPr>
        <p:spPr/>
        <p:txBody>
          <a:bodyPr>
            <a:normAutofit fontScale="92500" lnSpcReduction="10000"/>
          </a:bodyPr>
          <a:lstStyle/>
          <a:p>
            <a:pPr fontAlgn="auto">
              <a:spcAft>
                <a:spcPts val="0"/>
              </a:spcAft>
              <a:buFont typeface="Arial" panose="020B0604020202020204" pitchFamily="34" charset="0"/>
              <a:buChar char="•"/>
              <a:defRPr/>
            </a:pPr>
            <a:r>
              <a:rPr lang="en-IN" sz="2600" b="1" dirty="0"/>
              <a:t>Subjectivity and Bias</a:t>
            </a:r>
            <a:r>
              <a:rPr lang="en-IN" sz="2600" dirty="0"/>
              <a:t>: Traditional methods like surveys and self-report questionnaires depend on users' honesty and self-awareness, which can lead to biased or inaccurate data collection. People may underreport their usage or fail to recognize their addiction, resulting in unreliable results.</a:t>
            </a:r>
            <a:endParaRPr lang="en-US" sz="2600" dirty="0"/>
          </a:p>
          <a:p>
            <a:pPr fontAlgn="auto">
              <a:spcAft>
                <a:spcPts val="0"/>
              </a:spcAft>
              <a:buFont typeface="Arial" panose="020B0604020202020204" pitchFamily="34" charset="0"/>
              <a:buChar char="•"/>
              <a:defRPr/>
            </a:pPr>
            <a:r>
              <a:rPr lang="en-IN" sz="2600" b="1" dirty="0"/>
              <a:t>Lack of Real-Time Insights</a:t>
            </a:r>
            <a:r>
              <a:rPr lang="en-IN" sz="2600" dirty="0"/>
              <a:t>: These methods do not provide real-time data on mobile usage or addiction </a:t>
            </a:r>
            <a:r>
              <a:rPr lang="en-IN" sz="2600" dirty="0" err="1"/>
              <a:t>behaviors</a:t>
            </a:r>
            <a:r>
              <a:rPr lang="en-IN" sz="2600" dirty="0"/>
              <a:t>. Users are often assessed based on retrospective data, which can miss immediate warning signs of addiction or changes in usage patterns.</a:t>
            </a:r>
            <a:endParaRPr lang="en-US" sz="2600" dirty="0"/>
          </a:p>
          <a:p>
            <a:pPr fontAlgn="auto">
              <a:spcAft>
                <a:spcPts val="0"/>
              </a:spcAft>
              <a:buFont typeface="Arial" panose="020B0604020202020204" pitchFamily="34" charset="0"/>
              <a:buChar char="•"/>
              <a:defRPr/>
            </a:pPr>
            <a:r>
              <a:rPr lang="en-IN" sz="2600" b="1" dirty="0"/>
              <a:t>Limited Personalization</a:t>
            </a:r>
            <a:r>
              <a:rPr lang="en-IN" sz="2600" dirty="0"/>
              <a:t>: Traditional approaches are generally one-size-fits-all, making it difficult to offer personalized interventions. They don't account for the unique context of each user’s </a:t>
            </a:r>
            <a:r>
              <a:rPr lang="en-IN" sz="2600" dirty="0" err="1"/>
              <a:t>behavior</a:t>
            </a:r>
            <a:r>
              <a:rPr lang="en-IN" sz="2600" dirty="0"/>
              <a:t>, which reduces the effectiveness of interventions tailored to individual needs.</a:t>
            </a:r>
            <a:endParaRPr lang="en-US" sz="2600" dirty="0"/>
          </a:p>
          <a:p>
            <a:pPr fontAlgn="auto">
              <a:spcAft>
                <a:spcPts val="0"/>
              </a:spcAft>
              <a:buFont typeface="Arial" panose="020B0604020202020204" pitchFamily="34" charset="0"/>
              <a:buChar char="•"/>
              <a:defRPr/>
            </a:pPr>
            <a:r>
              <a:rPr lang="en-IN" sz="2600" b="1" dirty="0"/>
              <a:t>Time-Consuming and Labor-Intensive</a:t>
            </a:r>
            <a:r>
              <a:rPr lang="en-IN" sz="2600" dirty="0"/>
              <a:t>: Manual data collection and analysis can be time-consuming and require significant resources. Clinicians and researchers must rely on human effort to </a:t>
            </a:r>
            <a:r>
              <a:rPr lang="en-IN" sz="2600" dirty="0" err="1"/>
              <a:t>analyze</a:t>
            </a:r>
            <a:r>
              <a:rPr lang="en-IN" sz="2600" dirty="0"/>
              <a:t> large datasets, slowing down the process of identifying addiction and implementing solutions.</a:t>
            </a:r>
            <a:endParaRPr lang="en-US" sz="2600" dirty="0"/>
          </a:p>
          <a:p>
            <a:endParaRPr lang="en-IN" dirty="0"/>
          </a:p>
        </p:txBody>
      </p:sp>
    </p:spTree>
    <p:extLst>
      <p:ext uri="{BB962C8B-B14F-4D97-AF65-F5344CB8AC3E}">
        <p14:creationId xmlns:p14="http://schemas.microsoft.com/office/powerpoint/2010/main" val="169035305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6835</TotalTime>
  <Words>2725</Words>
  <Application>Microsoft Office PowerPoint</Application>
  <PresentationFormat>Widescreen</PresentationFormat>
  <Paragraphs>234</Paragraphs>
  <Slides>25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Courier New</vt:lpstr>
      <vt:lpstr>Times New Roman</vt:lpstr>
      <vt:lpstr>Wingdings</vt:lpstr>
      <vt:lpstr>Custom Design</vt:lpstr>
      <vt:lpstr>PowerPoint Presentation</vt:lpstr>
      <vt:lpstr>Contents</vt:lpstr>
      <vt:lpstr>Abstract</vt:lpstr>
      <vt:lpstr>Introduction</vt:lpstr>
      <vt:lpstr>Literature Survey-1</vt:lpstr>
      <vt:lpstr>Literature Survey-2</vt:lpstr>
      <vt:lpstr>Literature Survey-3</vt:lpstr>
      <vt:lpstr>Existing System</vt:lpstr>
      <vt:lpstr>Drawbacks of Existing system</vt:lpstr>
      <vt:lpstr>Proposed System</vt:lpstr>
      <vt:lpstr>CatBoost algorithm</vt:lpstr>
      <vt:lpstr>Workflow of System</vt:lpstr>
      <vt:lpstr>Planning</vt:lpstr>
      <vt:lpstr>System Requirements</vt:lpstr>
      <vt:lpstr>Designing </vt:lpstr>
      <vt:lpstr>Designing</vt:lpstr>
      <vt:lpstr>Designing</vt:lpstr>
      <vt:lpstr>Implementation</vt:lpstr>
      <vt:lpstr>Implementation</vt:lpstr>
      <vt:lpstr>Results</vt:lpstr>
      <vt:lpstr>Results</vt:lpstr>
      <vt:lpstr>Results</vt:lpstr>
      <vt:lpstr>Conclusion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Devika Passe</cp:lastModifiedBy>
  <cp:revision>136</cp:revision>
  <dcterms:created xsi:type="dcterms:W3CDTF">2019-06-11T05:35:00Z</dcterms:created>
  <dcterms:modified xsi:type="dcterms:W3CDTF">2025-04-02T17:25:55Z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64056B87AFBA4D16A0CA55CA16AEB7E2_13</vt:lpwstr>
  </property>
  <property fmtid="{D5CDD505-2E9C-101B-9397-08002B2CF9AE}" pid="3" name="KSOProductBuildVer">
    <vt:lpwstr>1033-12.2.0.19307</vt:lpwstr>
  </property>
</Properties>
</file>

<file path=docProps/thumbnail.jpeg>
</file>